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301" r:id="rId2"/>
    <p:sldId id="304" r:id="rId3"/>
    <p:sldId id="305" r:id="rId4"/>
    <p:sldId id="306" r:id="rId5"/>
    <p:sldId id="307" r:id="rId6"/>
    <p:sldId id="308" r:id="rId7"/>
    <p:sldId id="309" r:id="rId8"/>
    <p:sldId id="310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E3"/>
    <a:srgbClr val="1456F0"/>
    <a:srgbClr val="F868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4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290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insuranet.co.kr/membership/index.php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user\AppData\Local\Temp\claude\C--LAPL\d0853275-b06d-4852-a679-68657ea30105\scratchpad\ir2\assets\square.png">
            <a:extLst>
              <a:ext uri="{FF2B5EF4-FFF2-40B4-BE49-F238E27FC236}">
                <a16:creationId xmlns:a16="http://schemas.microsoft.com/office/drawing/2014/main" id="{789E6B26-F756-C7F4-F6DD-653B1DFEC1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04" y="309516"/>
            <a:ext cx="310300" cy="310300"/>
          </a:xfrm>
          <a:prstGeom prst="rect">
            <a:avLst/>
          </a:prstGeom>
        </p:spPr>
      </p:pic>
      <p:pic>
        <p:nvPicPr>
          <p:cNvPr id="4" name="그림 3" descr="폰트, 그래픽, 로고, 상징이(가) 표시된 사진&#10;&#10;자동 생성된 설명">
            <a:hlinkClick r:id="rId3"/>
            <a:extLst>
              <a:ext uri="{FF2B5EF4-FFF2-40B4-BE49-F238E27FC236}">
                <a16:creationId xmlns:a16="http://schemas.microsoft.com/office/drawing/2014/main" id="{B02CBBAC-C90C-0696-0C11-E2D1D58778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725" y="137386"/>
            <a:ext cx="1251494" cy="625748"/>
          </a:xfrm>
          <a:prstGeom prst="rect">
            <a:avLst/>
          </a:prstGeom>
        </p:spPr>
      </p:pic>
      <p:sp>
        <p:nvSpPr>
          <p:cNvPr id="5" name="Text 27">
            <a:extLst>
              <a:ext uri="{FF2B5EF4-FFF2-40B4-BE49-F238E27FC236}">
                <a16:creationId xmlns:a16="http://schemas.microsoft.com/office/drawing/2014/main" id="{A70FEA37-B7ED-D6C6-5027-3093B7A47E36}"/>
              </a:ext>
            </a:extLst>
          </p:cNvPr>
          <p:cNvSpPr/>
          <p:nvPr userDrawn="1"/>
        </p:nvSpPr>
        <p:spPr>
          <a:xfrm>
            <a:off x="10791825" y="6511267"/>
            <a:ext cx="94267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ko-KR" altLang="en-US" sz="750" dirty="0">
                <a:solidFill>
                  <a:srgbClr val="8E8E93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LIFE &amp; PLANNER</a:t>
            </a:r>
            <a:endParaRPr lang="ko-KR" sz="7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apl.co.kr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lapl.co.kr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E2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1"/>
          <p:cNvSpPr/>
          <p:nvPr/>
        </p:nvSpPr>
        <p:spPr>
          <a:xfrm>
            <a:off x="3041271" y="1132849"/>
            <a:ext cx="7772400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50" kern="0" spc="140" dirty="0">
                <a:solidFill>
                  <a:srgbClr val="6EA5FA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LAPL HOLDINGS · PARTNERSHIP INTRODUCTION 2026</a:t>
            </a:r>
            <a:endParaRPr lang="ko-KR" sz="950" dirty="0"/>
          </a:p>
        </p:txBody>
      </p:sp>
      <p:sp>
        <p:nvSpPr>
          <p:cNvPr id="5" name="Text 2"/>
          <p:cNvSpPr/>
          <p:nvPr/>
        </p:nvSpPr>
        <p:spPr>
          <a:xfrm>
            <a:off x="3041271" y="1562617"/>
            <a:ext cx="9074529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ko-KR" altLang="en-US" sz="4600" kern="0" spc="-160" dirty="0">
                <a:solidFill>
                  <a:srgbClr val="FFFFFF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대한민국 가족의</a:t>
            </a:r>
            <a:endParaRPr lang="ko-KR" sz="4600" dirty="0"/>
          </a:p>
          <a:p>
            <a:pPr marL="0" indent="0">
              <a:lnSpc>
                <a:spcPts val="5600"/>
              </a:lnSpc>
              <a:buNone/>
            </a:pPr>
            <a:r>
              <a:rPr lang="ko-KR" altLang="en-US" sz="4600" kern="0" spc="-160" dirty="0">
                <a:solidFill>
                  <a:srgbClr val="FFFFFF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AI Life Journey Platform</a:t>
            </a:r>
            <a:endParaRPr lang="ko-KR" sz="4600" dirty="0"/>
          </a:p>
        </p:txBody>
      </p:sp>
      <p:sp>
        <p:nvSpPr>
          <p:cNvPr id="6" name="Shape 3"/>
          <p:cNvSpPr/>
          <p:nvPr/>
        </p:nvSpPr>
        <p:spPr>
          <a:xfrm>
            <a:off x="3041271" y="3519433"/>
            <a:ext cx="685800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4"/>
          <p:cNvSpPr/>
          <p:nvPr/>
        </p:nvSpPr>
        <p:spPr>
          <a:xfrm>
            <a:off x="3041271" y="3830329"/>
            <a:ext cx="49403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ko-KR" altLang="en-US" sz="1300" dirty="0">
                <a:solidFill>
                  <a:srgbClr val="AFBCCD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임신에서 출산으로, 출산에서 육아로, 육아에서 가족의 금융생활로.</a:t>
            </a:r>
            <a:endParaRPr lang="ko-KR" sz="1300" dirty="0"/>
          </a:p>
          <a:p>
            <a:pPr marL="0" indent="0">
              <a:lnSpc>
                <a:spcPts val="2100"/>
              </a:lnSpc>
              <a:buNone/>
            </a:pPr>
            <a:r>
              <a:rPr lang="ko-KR" altLang="en-US" sz="1300" dirty="0">
                <a:solidFill>
                  <a:srgbClr val="AFBCCD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생애주기 전체를 하나로 잇는 AI 큐레이션 플랫폼입니다.</a:t>
            </a:r>
            <a:endParaRPr lang="ko-KR" sz="1300" dirty="0"/>
          </a:p>
        </p:txBody>
      </p:sp>
      <p:sp>
        <p:nvSpPr>
          <p:cNvPr id="8" name="Text 5"/>
          <p:cNvSpPr/>
          <p:nvPr/>
        </p:nvSpPr>
        <p:spPr>
          <a:xfrm>
            <a:off x="3041271" y="4845313"/>
            <a:ext cx="1399032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50" dirty="0">
                <a:solidFill>
                  <a:srgbClr val="788798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운영 법인</a:t>
            </a:r>
            <a:endParaRPr lang="ko-KR" sz="950" dirty="0"/>
          </a:p>
        </p:txBody>
      </p:sp>
      <p:sp>
        <p:nvSpPr>
          <p:cNvPr id="9" name="Text 6"/>
          <p:cNvSpPr/>
          <p:nvPr/>
        </p:nvSpPr>
        <p:spPr>
          <a:xfrm>
            <a:off x="4568319" y="4845313"/>
            <a:ext cx="420624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000" dirty="0">
                <a:solidFill>
                  <a:srgbClr val="CDD6E0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라플홀딩스 주식회사 (신규법인)</a:t>
            </a:r>
            <a:endParaRPr lang="ko-KR" sz="1000" dirty="0"/>
          </a:p>
        </p:txBody>
      </p:sp>
      <p:sp>
        <p:nvSpPr>
          <p:cNvPr id="10" name="Text 7"/>
          <p:cNvSpPr/>
          <p:nvPr/>
        </p:nvSpPr>
        <p:spPr>
          <a:xfrm>
            <a:off x="3041271" y="5124205"/>
            <a:ext cx="1399032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50" dirty="0">
                <a:solidFill>
                  <a:srgbClr val="788798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전략적 파트너</a:t>
            </a:r>
            <a:endParaRPr lang="ko-KR" sz="950" dirty="0"/>
          </a:p>
        </p:txBody>
      </p:sp>
      <p:sp>
        <p:nvSpPr>
          <p:cNvPr id="11" name="Text 8"/>
          <p:cNvSpPr/>
          <p:nvPr/>
        </p:nvSpPr>
        <p:spPr>
          <a:xfrm>
            <a:off x="4568319" y="5124205"/>
            <a:ext cx="420624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000" dirty="0">
                <a:solidFill>
                  <a:srgbClr val="CDD6E0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베이비뉴스 ㅣ 베이컨주식회사 · 창간 16년</a:t>
            </a:r>
            <a:endParaRPr lang="ko-KR" sz="1000" dirty="0"/>
          </a:p>
        </p:txBody>
      </p:sp>
      <p:sp>
        <p:nvSpPr>
          <p:cNvPr id="15" name="Text 12"/>
          <p:cNvSpPr/>
          <p:nvPr/>
        </p:nvSpPr>
        <p:spPr>
          <a:xfrm>
            <a:off x="6400800" y="6227064"/>
            <a:ext cx="5330952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ko-KR" altLang="en-US" sz="950" dirty="0">
                <a:solidFill>
                  <a:srgbClr val="8C9BAC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lapl.co.kr</a:t>
            </a:r>
            <a:endParaRPr lang="ko-KR" sz="950" dirty="0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E3EE68A-8BC2-4FC8-6F6C-3F352FD02768}"/>
              </a:ext>
            </a:extLst>
          </p:cNvPr>
          <p:cNvSpPr/>
          <p:nvPr/>
        </p:nvSpPr>
        <p:spPr>
          <a:xfrm>
            <a:off x="634581" y="1132849"/>
            <a:ext cx="2032780" cy="4443984"/>
          </a:xfrm>
          <a:prstGeom prst="roundRect">
            <a:avLst>
              <a:gd name="adj" fmla="val 7500"/>
            </a:avLst>
          </a:prstGeom>
          <a:blipFill>
            <a:blip r:embed="rId2"/>
            <a:stretch>
              <a:fillRect/>
            </a:stretch>
          </a:blip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7F034D11-EA82-C5C5-DE42-E11C33000A8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08143" y="259588"/>
            <a:ext cx="1422400" cy="558800"/>
          </a:xfrm>
          <a:prstGeom prst="rect">
            <a:avLst/>
          </a:prstGeom>
        </p:spPr>
      </p:pic>
      <p:pic>
        <p:nvPicPr>
          <p:cNvPr id="17" name="Image 1" descr="gen-dedup-f87a96ce282ba9adf7a80bd45d329be7.png">
            <a:extLst>
              <a:ext uri="{FF2B5EF4-FFF2-40B4-BE49-F238E27FC236}">
                <a16:creationId xmlns:a16="http://schemas.microsoft.com/office/drawing/2014/main" id="{09CB73D4-C2B4-FD4C-77C6-F04ED41036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30772" y="1666766"/>
            <a:ext cx="5715000" cy="5715000"/>
          </a:xfrm>
          <a:prstGeom prst="rect">
            <a:avLst/>
          </a:prstGeom>
        </p:spPr>
      </p:pic>
      <p:sp>
        <p:nvSpPr>
          <p:cNvPr id="911" name="앱 목업 링크">
            <a:hlinkClick r:id="rId6"/>
          </p:cNvPr>
          <p:cNvSpPr/>
          <p:nvPr/>
        </p:nvSpPr>
        <p:spPr>
          <a:xfrm>
            <a:off x="635508" y="1130198"/>
            <a:ext cx="2018995" cy="444489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ko-K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"/>
          <p:cNvSpPr/>
          <p:nvPr/>
        </p:nvSpPr>
        <p:spPr>
          <a:xfrm>
            <a:off x="4357116" y="2313432"/>
            <a:ext cx="32004" cy="11338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" name="Shape 4"/>
          <p:cNvSpPr/>
          <p:nvPr/>
        </p:nvSpPr>
        <p:spPr>
          <a:xfrm>
            <a:off x="457200" y="2313432"/>
            <a:ext cx="3899916" cy="1133856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0" name="Text 5"/>
          <p:cNvSpPr/>
          <p:nvPr/>
        </p:nvSpPr>
        <p:spPr>
          <a:xfrm>
            <a:off x="676656" y="2514600"/>
            <a:ext cx="34472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ko-KR" altLang="en-US" sz="135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AI 육아비서 ㅣ 물어보면 다 찾아준다</a:t>
            </a:r>
            <a:endParaRPr lang="ko-KR" sz="1350" dirty="0"/>
          </a:p>
        </p:txBody>
      </p:sp>
      <p:sp>
        <p:nvSpPr>
          <p:cNvPr id="11" name="Text 6"/>
          <p:cNvSpPr/>
          <p:nvPr/>
        </p:nvSpPr>
        <p:spPr>
          <a:xfrm>
            <a:off x="356184" y="2843784"/>
            <a:ext cx="376776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1450"/>
              </a:lnSpc>
              <a:buNone/>
            </a:pP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지역 · 임신주수 · 자녀연령에 맞는 정보를 찾아 주고, 대화로 일정까지 등록해 줍니다.</a:t>
            </a:r>
            <a:endParaRPr lang="ko-KR" sz="1000" dirty="0"/>
          </a:p>
        </p:txBody>
      </p:sp>
      <p:sp>
        <p:nvSpPr>
          <p:cNvPr id="12" name="Shape 7"/>
          <p:cNvSpPr/>
          <p:nvPr/>
        </p:nvSpPr>
        <p:spPr>
          <a:xfrm>
            <a:off x="4357116" y="3575304"/>
            <a:ext cx="32004" cy="11338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8"/>
          <p:cNvSpPr/>
          <p:nvPr/>
        </p:nvSpPr>
        <p:spPr>
          <a:xfrm>
            <a:off x="457200" y="3575304"/>
            <a:ext cx="3899916" cy="1133856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4" name="Text 9"/>
          <p:cNvSpPr/>
          <p:nvPr/>
        </p:nvSpPr>
        <p:spPr>
          <a:xfrm>
            <a:off x="676656" y="3760756"/>
            <a:ext cx="3447288" cy="21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ko-KR" altLang="en-US" sz="135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지원금 찾기</a:t>
            </a:r>
            <a:endParaRPr lang="ko-KR" sz="1350" dirty="0"/>
          </a:p>
        </p:txBody>
      </p:sp>
      <p:sp>
        <p:nvSpPr>
          <p:cNvPr id="15" name="Text 10"/>
          <p:cNvSpPr/>
          <p:nvPr/>
        </p:nvSpPr>
        <p:spPr>
          <a:xfrm>
            <a:off x="676656" y="4048220"/>
            <a:ext cx="344728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1450"/>
              </a:lnSpc>
              <a:buNone/>
            </a:pP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우리 동네 출산 · 육아 지원금과 신청 기한을 알려 줍니다.</a:t>
            </a:r>
            <a:endParaRPr lang="ko-KR" sz="1000" dirty="0"/>
          </a:p>
        </p:txBody>
      </p:sp>
      <p:sp>
        <p:nvSpPr>
          <p:cNvPr id="16" name="Shape 11"/>
          <p:cNvSpPr/>
          <p:nvPr/>
        </p:nvSpPr>
        <p:spPr>
          <a:xfrm>
            <a:off x="4357116" y="4837176"/>
            <a:ext cx="32004" cy="11338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2"/>
          <p:cNvSpPr/>
          <p:nvPr/>
        </p:nvSpPr>
        <p:spPr>
          <a:xfrm>
            <a:off x="457200" y="4837176"/>
            <a:ext cx="3899916" cy="1133856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3"/>
          <p:cNvSpPr/>
          <p:nvPr/>
        </p:nvSpPr>
        <p:spPr>
          <a:xfrm>
            <a:off x="676656" y="5022628"/>
            <a:ext cx="3447288" cy="21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ko-KR" altLang="en-US" sz="135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우리동네 병원 · 약국 · 아이와 함께 가볼 만 한 곳</a:t>
            </a:r>
            <a:endParaRPr lang="ko-KR" sz="1350" dirty="0"/>
          </a:p>
        </p:txBody>
      </p:sp>
      <p:sp>
        <p:nvSpPr>
          <p:cNvPr id="19" name="Text 14"/>
          <p:cNvSpPr/>
          <p:nvPr/>
        </p:nvSpPr>
        <p:spPr>
          <a:xfrm>
            <a:off x="676656" y="5310092"/>
            <a:ext cx="344728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1450"/>
              </a:lnSpc>
              <a:buNone/>
            </a:pP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가까운 병원과 약국을 진료시간까지 함께 봅니다.</a:t>
            </a:r>
            <a:endParaRPr lang="ko-KR" sz="1000" dirty="0"/>
          </a:p>
        </p:txBody>
      </p:sp>
      <p:sp>
        <p:nvSpPr>
          <p:cNvPr id="20" name="Shape 15"/>
          <p:cNvSpPr/>
          <p:nvPr/>
        </p:nvSpPr>
        <p:spPr>
          <a:xfrm>
            <a:off x="7802575" y="2313432"/>
            <a:ext cx="32004" cy="1133856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6"/>
          <p:cNvSpPr/>
          <p:nvPr/>
        </p:nvSpPr>
        <p:spPr>
          <a:xfrm>
            <a:off x="7834579" y="2313432"/>
            <a:ext cx="3899916" cy="1133856"/>
          </a:xfrm>
          <a:prstGeom prst="rect">
            <a:avLst/>
          </a:prstGeom>
          <a:solidFill>
            <a:srgbClr val="E0ECFF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7"/>
          <p:cNvSpPr/>
          <p:nvPr/>
        </p:nvSpPr>
        <p:spPr>
          <a:xfrm>
            <a:off x="8067751" y="2498884"/>
            <a:ext cx="3447288" cy="21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350" kern="0" spc="-4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전문가 상담</a:t>
            </a:r>
            <a:endParaRPr lang="ko-KR" sz="1350" dirty="0"/>
          </a:p>
        </p:txBody>
      </p:sp>
      <p:sp>
        <p:nvSpPr>
          <p:cNvPr id="23" name="Text 18"/>
          <p:cNvSpPr/>
          <p:nvPr/>
        </p:nvSpPr>
        <p:spPr>
          <a:xfrm>
            <a:off x="8067751" y="2786348"/>
            <a:ext cx="344728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교수</a:t>
            </a:r>
            <a:r>
              <a:rPr lang="en-US" altLang="ko-KR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, </a:t>
            </a: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전문의</a:t>
            </a:r>
            <a:r>
              <a:rPr lang="en-US" altLang="ko-KR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, </a:t>
            </a: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심리상담 등 분야별 전문 상담가 100명이 1:1 무료상담</a:t>
            </a:r>
            <a:endParaRPr lang="ko-KR" sz="1000" dirty="0"/>
          </a:p>
        </p:txBody>
      </p:sp>
      <p:sp>
        <p:nvSpPr>
          <p:cNvPr id="24" name="Shape 19"/>
          <p:cNvSpPr/>
          <p:nvPr/>
        </p:nvSpPr>
        <p:spPr>
          <a:xfrm>
            <a:off x="7802575" y="3575304"/>
            <a:ext cx="32004" cy="11338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0"/>
          <p:cNvSpPr/>
          <p:nvPr/>
        </p:nvSpPr>
        <p:spPr>
          <a:xfrm>
            <a:off x="7834579" y="3575304"/>
            <a:ext cx="3899916" cy="1133856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1"/>
          <p:cNvSpPr/>
          <p:nvPr/>
        </p:nvSpPr>
        <p:spPr>
          <a:xfrm>
            <a:off x="8067751" y="3760756"/>
            <a:ext cx="3447288" cy="21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35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큐레이션 커머스</a:t>
            </a:r>
            <a:endParaRPr lang="ko-KR" sz="1350" dirty="0"/>
          </a:p>
        </p:txBody>
      </p:sp>
      <p:sp>
        <p:nvSpPr>
          <p:cNvPr id="27" name="Text 22"/>
          <p:cNvSpPr/>
          <p:nvPr/>
        </p:nvSpPr>
        <p:spPr>
          <a:xfrm>
            <a:off x="8067751" y="4048220"/>
            <a:ext cx="344728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임신</a:t>
            </a:r>
            <a:r>
              <a:rPr lang="en-US" altLang="ko-KR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, </a:t>
            </a: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출산</a:t>
            </a:r>
            <a:r>
              <a:rPr lang="en-US" altLang="ko-KR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, </a:t>
            </a: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시기별 지금 필요한 상품만 제안하고 제휴 혜택을 붙입니다.</a:t>
            </a:r>
            <a:endParaRPr lang="ko-KR" sz="1000" dirty="0"/>
          </a:p>
        </p:txBody>
      </p:sp>
      <p:sp>
        <p:nvSpPr>
          <p:cNvPr id="28" name="Shape 23"/>
          <p:cNvSpPr/>
          <p:nvPr/>
        </p:nvSpPr>
        <p:spPr>
          <a:xfrm>
            <a:off x="7802575" y="4837176"/>
            <a:ext cx="32004" cy="11338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4"/>
          <p:cNvSpPr/>
          <p:nvPr/>
        </p:nvSpPr>
        <p:spPr>
          <a:xfrm>
            <a:off x="7834579" y="4837176"/>
            <a:ext cx="3899916" cy="1133856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5"/>
          <p:cNvSpPr/>
          <p:nvPr/>
        </p:nvSpPr>
        <p:spPr>
          <a:xfrm>
            <a:off x="8067751" y="5022628"/>
            <a:ext cx="3447288" cy="21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35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보험 · 금융 연결</a:t>
            </a:r>
            <a:endParaRPr lang="ko-KR" sz="1350" dirty="0"/>
          </a:p>
        </p:txBody>
      </p:sp>
      <p:sp>
        <p:nvSpPr>
          <p:cNvPr id="31" name="Text 26"/>
          <p:cNvSpPr/>
          <p:nvPr/>
        </p:nvSpPr>
        <p:spPr>
          <a:xfrm>
            <a:off x="8067751" y="5310092"/>
            <a:ext cx="3447288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어린이보험</a:t>
            </a:r>
            <a:r>
              <a:rPr lang="en-US" altLang="ko-KR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, </a:t>
            </a: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가족 보장분석</a:t>
            </a:r>
            <a:r>
              <a:rPr lang="en-US" altLang="ko-KR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, </a:t>
            </a: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아동수당을 활용한 교육자금 마련 플랜</a:t>
            </a:r>
            <a:br>
              <a:rPr lang="en-US" altLang="ko-KR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</a:br>
            <a:r>
              <a:rPr lang="ko-KR" altLang="en-US" sz="10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가족 보장을 분석하고 동의를 받아 상담으로 잇습니다.</a:t>
            </a:r>
            <a:endParaRPr lang="ko-KR" sz="1000" dirty="0"/>
          </a:p>
        </p:txBody>
      </p:sp>
      <p:sp>
        <p:nvSpPr>
          <p:cNvPr id="32" name="Text 27"/>
          <p:cNvSpPr/>
          <p:nvPr/>
        </p:nvSpPr>
        <p:spPr>
          <a:xfrm>
            <a:off x="10789920" y="6510528"/>
            <a:ext cx="941832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ko-KR" altLang="en-US" sz="750" dirty="0">
                <a:solidFill>
                  <a:srgbClr val="8E8E93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LIFE &amp; PLANNER</a:t>
            </a:r>
            <a:endParaRPr lang="ko-KR" sz="75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04ADF8F-B27A-0583-FCA5-EE7465BBE341}"/>
              </a:ext>
            </a:extLst>
          </p:cNvPr>
          <p:cNvSpPr/>
          <p:nvPr/>
        </p:nvSpPr>
        <p:spPr>
          <a:xfrm>
            <a:off x="0" y="0"/>
            <a:ext cx="12192000" cy="2020824"/>
          </a:xfrm>
          <a:prstGeom prst="rect">
            <a:avLst/>
          </a:prstGeom>
          <a:solidFill>
            <a:srgbClr val="101C3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D9713ABB-BD64-7BA4-16D5-B9AC361F280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36085" y="141224"/>
            <a:ext cx="1422400" cy="5588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808117C-6DCC-B835-534B-798794E32F89}"/>
              </a:ext>
            </a:extLst>
          </p:cNvPr>
          <p:cNvSpPr txBox="1"/>
          <p:nvPr/>
        </p:nvSpPr>
        <p:spPr>
          <a:xfrm>
            <a:off x="318084" y="1331190"/>
            <a:ext cx="43180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1250" dirty="0">
                <a:solidFill>
                  <a:srgbClr val="96AAD2"/>
                </a:solidFill>
                <a:latin typeface="Freesentation 5 Medium" pitchFamily="2" charset="-127"/>
                <a:ea typeface="Freesentation 5 Medium" pitchFamily="2" charset="-127"/>
              </a:rPr>
              <a:t>임신 </a:t>
            </a:r>
            <a:r>
              <a:rPr lang="en-US" altLang="ko-KR" sz="1250" dirty="0">
                <a:solidFill>
                  <a:srgbClr val="96AAD2"/>
                </a:solidFill>
                <a:latin typeface="Freesentation 5 Medium" pitchFamily="2" charset="-127"/>
                <a:ea typeface="Freesentation 5 Medium" pitchFamily="2" charset="-127"/>
              </a:rPr>
              <a:t>· </a:t>
            </a:r>
            <a:r>
              <a:rPr lang="ko-KR" altLang="en-US" sz="1250" dirty="0">
                <a:solidFill>
                  <a:srgbClr val="96AAD2"/>
                </a:solidFill>
                <a:latin typeface="Freesentation 5 Medium" pitchFamily="2" charset="-127"/>
                <a:ea typeface="Freesentation 5 Medium" pitchFamily="2" charset="-127"/>
              </a:rPr>
              <a:t>출산 </a:t>
            </a:r>
            <a:r>
              <a:rPr lang="en-US" altLang="ko-KR" sz="1250" dirty="0">
                <a:solidFill>
                  <a:srgbClr val="96AAD2"/>
                </a:solidFill>
                <a:latin typeface="Freesentation 5 Medium" pitchFamily="2" charset="-127"/>
                <a:ea typeface="Freesentation 5 Medium" pitchFamily="2" charset="-127"/>
              </a:rPr>
              <a:t>· </a:t>
            </a:r>
            <a:r>
              <a:rPr lang="ko-KR" altLang="en-US" sz="1250" dirty="0">
                <a:solidFill>
                  <a:srgbClr val="96AAD2"/>
                </a:solidFill>
                <a:latin typeface="Freesentation 5 Medium" pitchFamily="2" charset="-127"/>
                <a:ea typeface="Freesentation 5 Medium" pitchFamily="2" charset="-127"/>
              </a:rPr>
              <a:t>육아 큐레이션 · AI 육아비서 플랫폼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DCAE57B-CEDC-3138-3ED5-7FBD31F290B5}"/>
              </a:ext>
            </a:extLst>
          </p:cNvPr>
          <p:cNvSpPr txBox="1"/>
          <p:nvPr/>
        </p:nvSpPr>
        <p:spPr>
          <a:xfrm>
            <a:off x="253314" y="203454"/>
            <a:ext cx="44450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1700" dirty="0">
                <a:solidFill>
                  <a:srgbClr val="FFFFFF"/>
                </a:solidFill>
                <a:latin typeface="Freesentation 8 ExtraBold" pitchFamily="2" charset="-127"/>
                <a:ea typeface="Freesentation 8 ExtraBold" pitchFamily="2" charset="-127"/>
              </a:rPr>
              <a:t>정보를 찾는 육아에서</a:t>
            </a:r>
            <a:r>
              <a:rPr lang="en-US" altLang="ko-KR" sz="1700" dirty="0">
                <a:solidFill>
                  <a:srgbClr val="FFFFFF"/>
                </a:solidFill>
                <a:latin typeface="Freesentation 8 ExtraBold" pitchFamily="2" charset="-127"/>
                <a:ea typeface="Freesentation 8 ExtraBold" pitchFamily="2" charset="-127"/>
              </a:rPr>
              <a:t>,
</a:t>
            </a:r>
            <a:r>
              <a:rPr lang="ko-KR" altLang="en-US" sz="1700" dirty="0">
                <a:solidFill>
                  <a:srgbClr val="FFFFFF"/>
                </a:solidFill>
                <a:latin typeface="Freesentation 8 ExtraBold" pitchFamily="2" charset="-127"/>
                <a:ea typeface="Freesentation 8 ExtraBold" pitchFamily="2" charset="-127"/>
              </a:rPr>
              <a:t>나에게 필요한 것을 알아서 찾아주는 육아로</a:t>
            </a:r>
            <a:r>
              <a:rPr lang="en-US" altLang="ko-KR" sz="1700" dirty="0">
                <a:solidFill>
                  <a:srgbClr val="FFFFFF"/>
                </a:solidFill>
                <a:latin typeface="Freesentation 8 ExtraBold" pitchFamily="2" charset="-127"/>
                <a:ea typeface="Freesentation 8 ExtraBold" pitchFamily="2" charset="-127"/>
              </a:rPr>
              <a:t>.</a:t>
            </a:r>
            <a:endParaRPr lang="ko-KR" altLang="en-US" sz="1700" dirty="0">
              <a:solidFill>
                <a:srgbClr val="FFFFFF"/>
              </a:solidFill>
              <a:latin typeface="Freesentation 8 ExtraBold" pitchFamily="2" charset="-127"/>
              <a:ea typeface="Freesentation 8 ExtraBold" pitchFamily="2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D3011B8-51BD-78C0-51CE-F7085C13A2E7}"/>
              </a:ext>
            </a:extLst>
          </p:cNvPr>
          <p:cNvSpPr/>
          <p:nvPr/>
        </p:nvSpPr>
        <p:spPr>
          <a:xfrm>
            <a:off x="299034" y="1011784"/>
            <a:ext cx="57150" cy="152400"/>
          </a:xfrm>
          <a:prstGeom prst="rect">
            <a:avLst/>
          </a:prstGeom>
          <a:solidFill>
            <a:srgbClr val="F16531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EA66BE3-A334-B3F4-30C3-683E94DEE665}"/>
              </a:ext>
            </a:extLst>
          </p:cNvPr>
          <p:cNvSpPr txBox="1"/>
          <p:nvPr/>
        </p:nvSpPr>
        <p:spPr>
          <a:xfrm>
            <a:off x="413334" y="986384"/>
            <a:ext cx="45720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r>
              <a:rPr lang="ko-KR" altLang="en-US" sz="1050" dirty="0">
                <a:solidFill>
                  <a:srgbClr val="FFFFFF"/>
                </a:solidFill>
                <a:latin typeface="Freesentation 7 Bold" pitchFamily="2" charset="-127"/>
                <a:ea typeface="Freesentation 7 Bold" pitchFamily="2" charset="-127"/>
              </a:rPr>
              <a:t>아이 키우는 </a:t>
            </a:r>
            <a:r>
              <a:rPr lang="en-US" altLang="ko-KR" sz="1050" dirty="0">
                <a:solidFill>
                  <a:srgbClr val="FFFFFF"/>
                </a:solidFill>
                <a:latin typeface="Freesentation 7 Bold" pitchFamily="2" charset="-127"/>
                <a:ea typeface="Freesentation 7 Bold" pitchFamily="2" charset="-127"/>
              </a:rPr>
              <a:t>0~7</a:t>
            </a:r>
            <a:r>
              <a:rPr lang="ko-KR" altLang="en-US" sz="1050" dirty="0">
                <a:solidFill>
                  <a:srgbClr val="FFFFFF"/>
                </a:solidFill>
                <a:latin typeface="Freesentation 7 Bold" pitchFamily="2" charset="-127"/>
                <a:ea typeface="Freesentation 7 Bold" pitchFamily="2" charset="-127"/>
              </a:rPr>
              <a:t>세 부모에게 꼭 필요한 앱을 만든다</a:t>
            </a:r>
            <a:r>
              <a:rPr lang="en-US" altLang="ko-KR" sz="1050" dirty="0">
                <a:solidFill>
                  <a:srgbClr val="FFFFFF"/>
                </a:solidFill>
                <a:latin typeface="Freesentation 7 Bold" pitchFamily="2" charset="-127"/>
                <a:ea typeface="Freesentation 7 Bold" pitchFamily="2" charset="-127"/>
              </a:rPr>
              <a:t>.</a:t>
            </a:r>
            <a:endParaRPr lang="ko-KR" altLang="en-US" sz="1050" dirty="0">
              <a:solidFill>
                <a:srgbClr val="FFFFFF"/>
              </a:solidFill>
              <a:latin typeface="Freesentation 7 Bold" pitchFamily="2" charset="-127"/>
              <a:ea typeface="Freesentation 7 Bold" pitchFamily="2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C54B5FB-6015-6D46-11AC-D87EC4547020}"/>
              </a:ext>
            </a:extLst>
          </p:cNvPr>
          <p:cNvSpPr txBox="1"/>
          <p:nvPr/>
        </p:nvSpPr>
        <p:spPr>
          <a:xfrm>
            <a:off x="318084" y="1584937"/>
            <a:ext cx="4445000" cy="276999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r>
              <a:rPr lang="ko-KR" altLang="en-US" sz="900" dirty="0">
                <a:solidFill>
                  <a:srgbClr val="96AAD2"/>
                </a:solidFill>
                <a:latin typeface="Freesentation 4 Regular" pitchFamily="2" charset="-127"/>
                <a:ea typeface="Freesentation 4 Regular" pitchFamily="2" charset="-127"/>
              </a:rPr>
              <a:t>결혼에는 웨딩플래너</a:t>
            </a:r>
            <a:r>
              <a:rPr lang="en-US" altLang="ko-KR" sz="900" dirty="0">
                <a:solidFill>
                  <a:srgbClr val="96AAD2"/>
                </a:solidFill>
                <a:latin typeface="Freesentation 4 Regular" pitchFamily="2" charset="-127"/>
                <a:ea typeface="Freesentation 4 Regular" pitchFamily="2" charset="-127"/>
              </a:rPr>
              <a:t>, </a:t>
            </a:r>
            <a:r>
              <a:rPr lang="ko-KR" altLang="en-US" sz="900" dirty="0">
                <a:solidFill>
                  <a:srgbClr val="96AAD2"/>
                </a:solidFill>
                <a:latin typeface="Freesentation 4 Regular" pitchFamily="2" charset="-127"/>
                <a:ea typeface="Freesentation 4 Regular" pitchFamily="2" charset="-127"/>
              </a:rPr>
              <a:t>임신 · 출산 · 육아에는 </a:t>
            </a:r>
            <a:r>
              <a:rPr lang="en-US" altLang="ko-KR" sz="900" dirty="0">
                <a:solidFill>
                  <a:srgbClr val="96AAD2"/>
                </a:solidFill>
                <a:latin typeface="Freesentation 4 Regular" pitchFamily="2" charset="-127"/>
                <a:ea typeface="Freesentation 4 Regular" pitchFamily="2" charset="-127"/>
              </a:rPr>
              <a:t>Life &amp; Planner</a:t>
            </a:r>
            <a:endParaRPr lang="ko-KR" altLang="en-US" sz="900" dirty="0">
              <a:solidFill>
                <a:srgbClr val="96AAD2"/>
              </a:solidFill>
              <a:latin typeface="Freesentation 4 Regular" pitchFamily="2" charset="-127"/>
              <a:ea typeface="Freesentation 4 Regular" pitchFamily="2" charset="-127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3B22CC8F-0A36-D41C-FFD1-000FB6E7EFCF}"/>
              </a:ext>
            </a:extLst>
          </p:cNvPr>
          <p:cNvGrpSpPr/>
          <p:nvPr/>
        </p:nvGrpSpPr>
        <p:grpSpPr>
          <a:xfrm>
            <a:off x="4811646" y="1062240"/>
            <a:ext cx="2617272" cy="5391888"/>
            <a:chOff x="5232400" y="508000"/>
            <a:chExt cx="1676400" cy="3479800"/>
          </a:xfrm>
        </p:grpSpPr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5E11A8C3-D3D9-7ED4-7AD5-F7F962A85C0E}"/>
                </a:ext>
              </a:extLst>
            </p:cNvPr>
            <p:cNvSpPr/>
            <p:nvPr/>
          </p:nvSpPr>
          <p:spPr>
            <a:xfrm>
              <a:off x="5232400" y="508000"/>
              <a:ext cx="1676400" cy="3479800"/>
            </a:xfrm>
            <a:prstGeom prst="roundRect">
              <a:avLst>
                <a:gd name="adj" fmla="val 8500"/>
              </a:avLst>
            </a:prstGeom>
            <a:solidFill>
              <a:srgbClr val="1D1D1F"/>
            </a:solid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4D6A8959-70E4-2E8D-D98D-F6784E1B2C6D}"/>
                </a:ext>
              </a:extLst>
            </p:cNvPr>
            <p:cNvSpPr/>
            <p:nvPr/>
          </p:nvSpPr>
          <p:spPr>
            <a:xfrm>
              <a:off x="5295900" y="571500"/>
              <a:ext cx="1549400" cy="3352800"/>
            </a:xfrm>
            <a:prstGeom prst="roundRect">
              <a:avLst>
                <a:gd name="adj" fmla="val 7500"/>
              </a:avLst>
            </a:prstGeom>
            <a:blipFill>
              <a:blip r:embed="rId4"/>
              <a:stretch>
                <a:fillRect/>
              </a:stretch>
            </a:blip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사각형: 둥근 모서리 43">
              <a:extLst>
                <a:ext uri="{FF2B5EF4-FFF2-40B4-BE49-F238E27FC236}">
                  <a16:creationId xmlns:a16="http://schemas.microsoft.com/office/drawing/2014/main" id="{9E3E48D2-2B5A-9FB5-CA20-24B5D35114D0}"/>
                </a:ext>
              </a:extLst>
            </p:cNvPr>
            <p:cNvSpPr/>
            <p:nvPr/>
          </p:nvSpPr>
          <p:spPr>
            <a:xfrm>
              <a:off x="5880100" y="622300"/>
              <a:ext cx="381000" cy="57150"/>
            </a:xfrm>
            <a:prstGeom prst="roundRect">
              <a:avLst>
                <a:gd name="adj" fmla="val 50000"/>
              </a:avLst>
            </a:prstGeom>
            <a:solidFill>
              <a:srgbClr val="1D1D1F"/>
            </a:solidFill>
            <a:ln w="1905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9050" cap="flat" cmpd="sng" algn="ctr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5" name="슬라이드 번호 개체 틀 9">
            <a:extLst>
              <a:ext uri="{FF2B5EF4-FFF2-40B4-BE49-F238E27FC236}">
                <a16:creationId xmlns:a16="http://schemas.microsoft.com/office/drawing/2014/main" id="{9AA46952-8BB1-7474-0452-56C40E89912E}"/>
              </a:ext>
            </a:extLst>
          </p:cNvPr>
          <p:cNvSpPr txBox="1">
            <a:spLocks/>
          </p:cNvSpPr>
          <p:nvPr/>
        </p:nvSpPr>
        <p:spPr>
          <a:xfrm>
            <a:off x="11817185" y="6473987"/>
            <a:ext cx="243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933" b="1" spc="-100">
                <a:ln>
                  <a:solidFill>
                    <a:srgbClr val="0089D0">
                      <a:alpha val="6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KB금융 본문체 Bold" panose="020B0803000000000000" pitchFamily="50" charset="-127"/>
                <a:ea typeface="KB금융 본문체 Bold" panose="020B0803000000000000" pitchFamily="50" charset="-127"/>
                <a:cs typeface="Arial" panose="020B0604020202020204" pitchFamily="34" charset="0"/>
              </a:defRPr>
            </a:lvl1pPr>
            <a:lvl2pPr marL="49784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2pPr>
            <a:lvl3pPr marL="99569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3pPr>
            <a:lvl4pPr marL="149353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4pPr>
            <a:lvl5pPr marL="199138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5pPr>
            <a:lvl6pPr marL="2489225" defTabSz="995690">
              <a:defRPr kumimoji="1">
                <a:latin typeface="맑은 고딕" pitchFamily="50" charset="-127"/>
                <a:ea typeface="굴림" pitchFamily="50" charset="-127"/>
              </a:defRPr>
            </a:lvl6pPr>
            <a:lvl7pPr marL="2987070" defTabSz="995690">
              <a:defRPr kumimoji="1">
                <a:latin typeface="맑은 고딕" pitchFamily="50" charset="-127"/>
                <a:ea typeface="굴림" pitchFamily="50" charset="-127"/>
              </a:defRPr>
            </a:lvl7pPr>
            <a:lvl8pPr marL="3484916" defTabSz="995690">
              <a:defRPr kumimoji="1">
                <a:latin typeface="맑은 고딕" pitchFamily="50" charset="-127"/>
                <a:ea typeface="굴림" pitchFamily="50" charset="-127"/>
              </a:defRPr>
            </a:lvl8pPr>
            <a:lvl9pPr marL="3982761" defTabSz="995690">
              <a:defRPr kumimoji="1">
                <a:latin typeface="맑은 고딕" pitchFamily="50" charset="-127"/>
                <a:ea typeface="굴림" pitchFamily="50" charset="-127"/>
              </a:defRPr>
            </a:lvl9pPr>
          </a:lstStyle>
          <a:p>
            <a:fld id="{7E6EF13C-999B-4B4D-9C4D-1E2C9539AAF0}" type="slidenum">
              <a:rPr lang="ko-KR" altLang="en-US" sz="1000" smtClean="0">
                <a:solidFill>
                  <a:schemeClr val="bg1">
                    <a:lumMod val="50000"/>
                  </a:schemeClr>
                </a:solidFill>
                <a:latin typeface="프리젠테이션 7 Bold" pitchFamily="2" charset="-127"/>
                <a:ea typeface="프리젠테이션 7 Bold" pitchFamily="2" charset="-127"/>
              </a:rPr>
              <a:pPr/>
              <a:t>2</a:t>
            </a:fld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프리젠테이션 7 Bold" pitchFamily="2" charset="-127"/>
              <a:ea typeface="프리젠테이션 7 Bold" pitchFamily="2" charset="-127"/>
            </a:endParaRPr>
          </a:p>
        </p:txBody>
      </p:sp>
      <p:sp>
        <p:nvSpPr>
          <p:cNvPr id="913" name="앱 목업 링크">
            <a:hlinkClick r:id="rId5"/>
          </p:cNvPr>
          <p:cNvSpPr/>
          <p:nvPr/>
        </p:nvSpPr>
        <p:spPr>
          <a:xfrm>
            <a:off x="4839005" y="1067105"/>
            <a:ext cx="2546604" cy="535929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ko-K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4944" y="365760"/>
            <a:ext cx="594360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kern="0" spc="6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LAPL   ·   AUDIENCE</a:t>
            </a:r>
            <a:endParaRPr lang="ko-KR" sz="900" dirty="0"/>
          </a:p>
        </p:txBody>
      </p:sp>
      <p:sp>
        <p:nvSpPr>
          <p:cNvPr id="5" name="Text 1"/>
          <p:cNvSpPr/>
          <p:nvPr/>
        </p:nvSpPr>
        <p:spPr>
          <a:xfrm>
            <a:off x="457200" y="91440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ko-KR" altLang="en-US" sz="2600" kern="0" spc="-6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한 가정은 최소 7단계를 지나갑니다</a:t>
            </a:r>
            <a:endParaRPr lang="ko-KR" sz="2600" dirty="0"/>
          </a:p>
        </p:txBody>
      </p:sp>
      <p:sp>
        <p:nvSpPr>
          <p:cNvPr id="6" name="Text 2"/>
          <p:cNvSpPr/>
          <p:nvPr/>
        </p:nvSpPr>
        <p:spPr>
          <a:xfrm>
            <a:off x="457200" y="1490472"/>
            <a:ext cx="1051560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ko-KR" altLang="en-US" sz="120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단계마다 관심사와 지출이 완전히 달라지고, 그때마다 새로운 구매가 열립니다.</a:t>
            </a:r>
            <a:endParaRPr lang="ko-KR" sz="1200" dirty="0"/>
          </a:p>
        </p:txBody>
      </p:sp>
      <p:sp>
        <p:nvSpPr>
          <p:cNvPr id="8" name="Shape 4"/>
          <p:cNvSpPr/>
          <p:nvPr/>
        </p:nvSpPr>
        <p:spPr>
          <a:xfrm>
            <a:off x="457200" y="2752344"/>
            <a:ext cx="11277295" cy="18288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" name="Shape 5"/>
          <p:cNvSpPr/>
          <p:nvPr/>
        </p:nvSpPr>
        <p:spPr>
          <a:xfrm>
            <a:off x="1145155" y="2651760"/>
            <a:ext cx="109728" cy="2194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0" name="Text 6"/>
          <p:cNvSpPr/>
          <p:nvPr/>
        </p:nvSpPr>
        <p:spPr>
          <a:xfrm>
            <a:off x="457200" y="2185416"/>
            <a:ext cx="1485639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40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임신</a:t>
            </a:r>
            <a:endParaRPr lang="ko-KR" sz="1400" dirty="0"/>
          </a:p>
        </p:txBody>
      </p:sp>
      <p:sp>
        <p:nvSpPr>
          <p:cNvPr id="11" name="Shape 7"/>
          <p:cNvSpPr/>
          <p:nvPr/>
        </p:nvSpPr>
        <p:spPr>
          <a:xfrm>
            <a:off x="457200" y="3054096"/>
            <a:ext cx="1485639" cy="84124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8"/>
          <p:cNvSpPr/>
          <p:nvPr/>
        </p:nvSpPr>
        <p:spPr>
          <a:xfrm>
            <a:off x="548640" y="3264408"/>
            <a:ext cx="13027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병원 · 검사</a:t>
            </a:r>
            <a:endParaRPr lang="ko-KR" sz="9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영양 · 태아보험</a:t>
            </a:r>
            <a:endParaRPr lang="ko-KR" sz="900" dirty="0"/>
          </a:p>
        </p:txBody>
      </p:sp>
      <p:sp>
        <p:nvSpPr>
          <p:cNvPr id="13" name="Shape 9"/>
          <p:cNvSpPr/>
          <p:nvPr/>
        </p:nvSpPr>
        <p:spPr>
          <a:xfrm>
            <a:off x="2777098" y="2651760"/>
            <a:ext cx="109728" cy="2194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0"/>
          <p:cNvSpPr/>
          <p:nvPr/>
        </p:nvSpPr>
        <p:spPr>
          <a:xfrm>
            <a:off x="2089143" y="2185416"/>
            <a:ext cx="1485639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40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출산</a:t>
            </a:r>
            <a:endParaRPr lang="ko-KR" sz="1400" dirty="0"/>
          </a:p>
        </p:txBody>
      </p:sp>
      <p:sp>
        <p:nvSpPr>
          <p:cNvPr id="15" name="Shape 11"/>
          <p:cNvSpPr/>
          <p:nvPr/>
        </p:nvSpPr>
        <p:spPr>
          <a:xfrm>
            <a:off x="2089143" y="3054096"/>
            <a:ext cx="1485639" cy="84124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2"/>
          <p:cNvSpPr/>
          <p:nvPr/>
        </p:nvSpPr>
        <p:spPr>
          <a:xfrm>
            <a:off x="2180583" y="3264408"/>
            <a:ext cx="13027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조리원 · 출산용품</a:t>
            </a:r>
            <a:endParaRPr lang="ko-KR" sz="9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출산지원금</a:t>
            </a:r>
            <a:endParaRPr lang="ko-KR" sz="900" dirty="0"/>
          </a:p>
        </p:txBody>
      </p:sp>
      <p:sp>
        <p:nvSpPr>
          <p:cNvPr id="17" name="Shape 13"/>
          <p:cNvSpPr/>
          <p:nvPr/>
        </p:nvSpPr>
        <p:spPr>
          <a:xfrm>
            <a:off x="4409041" y="2651760"/>
            <a:ext cx="109728" cy="2194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4"/>
          <p:cNvSpPr/>
          <p:nvPr/>
        </p:nvSpPr>
        <p:spPr>
          <a:xfrm>
            <a:off x="3721085" y="2185416"/>
            <a:ext cx="1485639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40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0세</a:t>
            </a:r>
            <a:endParaRPr lang="ko-KR" sz="1400" dirty="0"/>
          </a:p>
        </p:txBody>
      </p:sp>
      <p:sp>
        <p:nvSpPr>
          <p:cNvPr id="19" name="Shape 15"/>
          <p:cNvSpPr/>
          <p:nvPr/>
        </p:nvSpPr>
        <p:spPr>
          <a:xfrm>
            <a:off x="3721085" y="3054096"/>
            <a:ext cx="1485639" cy="84124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6"/>
          <p:cNvSpPr/>
          <p:nvPr/>
        </p:nvSpPr>
        <p:spPr>
          <a:xfrm>
            <a:off x="3812525" y="3264408"/>
            <a:ext cx="13027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분유 · 기저귀</a:t>
            </a:r>
            <a:endParaRPr lang="ko-KR" sz="9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예방접종</a:t>
            </a:r>
            <a:endParaRPr lang="ko-KR" sz="900" dirty="0"/>
          </a:p>
        </p:txBody>
      </p:sp>
      <p:sp>
        <p:nvSpPr>
          <p:cNvPr id="21" name="Shape 17"/>
          <p:cNvSpPr/>
          <p:nvPr/>
        </p:nvSpPr>
        <p:spPr>
          <a:xfrm>
            <a:off x="6040984" y="2651760"/>
            <a:ext cx="109728" cy="2194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8"/>
          <p:cNvSpPr/>
          <p:nvPr/>
        </p:nvSpPr>
        <p:spPr>
          <a:xfrm>
            <a:off x="5353028" y="2185416"/>
            <a:ext cx="1485639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40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어린이집</a:t>
            </a:r>
            <a:endParaRPr lang="ko-KR" sz="1400" dirty="0"/>
          </a:p>
        </p:txBody>
      </p:sp>
      <p:sp>
        <p:nvSpPr>
          <p:cNvPr id="23" name="Shape 19"/>
          <p:cNvSpPr/>
          <p:nvPr/>
        </p:nvSpPr>
        <p:spPr>
          <a:xfrm>
            <a:off x="5353028" y="3054096"/>
            <a:ext cx="1485639" cy="84124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0"/>
          <p:cNvSpPr/>
          <p:nvPr/>
        </p:nvSpPr>
        <p:spPr>
          <a:xfrm>
            <a:off x="5444468" y="3264408"/>
            <a:ext cx="13027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보육료 · 등하원</a:t>
            </a:r>
            <a:endParaRPr lang="ko-KR" sz="9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돌봄 서비스</a:t>
            </a:r>
            <a:endParaRPr lang="ko-KR" sz="900" dirty="0"/>
          </a:p>
        </p:txBody>
      </p:sp>
      <p:sp>
        <p:nvSpPr>
          <p:cNvPr id="25" name="Shape 21"/>
          <p:cNvSpPr/>
          <p:nvPr/>
        </p:nvSpPr>
        <p:spPr>
          <a:xfrm>
            <a:off x="7672926" y="2651760"/>
            <a:ext cx="109728" cy="2194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2"/>
          <p:cNvSpPr/>
          <p:nvPr/>
        </p:nvSpPr>
        <p:spPr>
          <a:xfrm>
            <a:off x="6984971" y="2185416"/>
            <a:ext cx="1485639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40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유치원</a:t>
            </a:r>
            <a:endParaRPr lang="ko-KR" sz="1400" dirty="0"/>
          </a:p>
        </p:txBody>
      </p:sp>
      <p:sp>
        <p:nvSpPr>
          <p:cNvPr id="27" name="Shape 23"/>
          <p:cNvSpPr/>
          <p:nvPr/>
        </p:nvSpPr>
        <p:spPr>
          <a:xfrm>
            <a:off x="6984971" y="3054096"/>
            <a:ext cx="1485639" cy="84124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4"/>
          <p:cNvSpPr/>
          <p:nvPr/>
        </p:nvSpPr>
        <p:spPr>
          <a:xfrm>
            <a:off x="7076411" y="3264408"/>
            <a:ext cx="13027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교육비 · 학습</a:t>
            </a:r>
            <a:endParaRPr lang="ko-KR" sz="9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방과후</a:t>
            </a:r>
            <a:endParaRPr lang="ko-KR" sz="900" dirty="0"/>
          </a:p>
        </p:txBody>
      </p:sp>
      <p:sp>
        <p:nvSpPr>
          <p:cNvPr id="29" name="Shape 25"/>
          <p:cNvSpPr/>
          <p:nvPr/>
        </p:nvSpPr>
        <p:spPr>
          <a:xfrm>
            <a:off x="9304869" y="2651760"/>
            <a:ext cx="109728" cy="21945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6"/>
          <p:cNvSpPr/>
          <p:nvPr/>
        </p:nvSpPr>
        <p:spPr>
          <a:xfrm>
            <a:off x="8616914" y="2185416"/>
            <a:ext cx="1485639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40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초등</a:t>
            </a:r>
            <a:endParaRPr lang="ko-KR" sz="1400" dirty="0"/>
          </a:p>
        </p:txBody>
      </p:sp>
      <p:sp>
        <p:nvSpPr>
          <p:cNvPr id="31" name="Shape 27"/>
          <p:cNvSpPr/>
          <p:nvPr/>
        </p:nvSpPr>
        <p:spPr>
          <a:xfrm>
            <a:off x="8616914" y="3054096"/>
            <a:ext cx="1485639" cy="84124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8"/>
          <p:cNvSpPr/>
          <p:nvPr/>
        </p:nvSpPr>
        <p:spPr>
          <a:xfrm>
            <a:off x="8708354" y="3264408"/>
            <a:ext cx="13027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학원 · 돌봄</a:t>
            </a:r>
            <a:endParaRPr lang="ko-KR" sz="9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교육 · 저축</a:t>
            </a:r>
            <a:endParaRPr lang="ko-KR" sz="900" dirty="0"/>
          </a:p>
        </p:txBody>
      </p:sp>
      <p:sp>
        <p:nvSpPr>
          <p:cNvPr id="33" name="Shape 29"/>
          <p:cNvSpPr/>
          <p:nvPr/>
        </p:nvSpPr>
        <p:spPr>
          <a:xfrm>
            <a:off x="10936812" y="2651760"/>
            <a:ext cx="109728" cy="219456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0"/>
          <p:cNvSpPr/>
          <p:nvPr/>
        </p:nvSpPr>
        <p:spPr>
          <a:xfrm>
            <a:off x="10248856" y="2185416"/>
            <a:ext cx="1485639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400" kern="0" spc="-3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가족생활</a:t>
            </a:r>
            <a:endParaRPr lang="ko-KR" sz="1400" dirty="0"/>
          </a:p>
        </p:txBody>
      </p:sp>
      <p:sp>
        <p:nvSpPr>
          <p:cNvPr id="35" name="Shape 31"/>
          <p:cNvSpPr/>
          <p:nvPr/>
        </p:nvSpPr>
        <p:spPr>
          <a:xfrm>
            <a:off x="10248856" y="3054096"/>
            <a:ext cx="1485639" cy="841248"/>
          </a:xfrm>
          <a:prstGeom prst="rect">
            <a:avLst/>
          </a:prstGeom>
          <a:solidFill>
            <a:srgbClr val="E0EC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Text 32"/>
          <p:cNvSpPr/>
          <p:nvPr/>
        </p:nvSpPr>
        <p:spPr>
          <a:xfrm>
            <a:off x="10340296" y="3264408"/>
            <a:ext cx="1302759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주택 · 자산</a:t>
            </a:r>
            <a:endParaRPr lang="ko-KR" sz="9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보험 · 금융</a:t>
            </a:r>
            <a:endParaRPr lang="ko-KR" sz="900" dirty="0"/>
          </a:p>
        </p:txBody>
      </p:sp>
      <p:sp>
        <p:nvSpPr>
          <p:cNvPr id="37" name="Shape 33"/>
          <p:cNvSpPr/>
          <p:nvPr/>
        </p:nvSpPr>
        <p:spPr>
          <a:xfrm>
            <a:off x="457200" y="4498848"/>
            <a:ext cx="2654732" cy="120700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8" name="Text 34"/>
          <p:cNvSpPr/>
          <p:nvPr/>
        </p:nvSpPr>
        <p:spPr>
          <a:xfrm>
            <a:off x="694944" y="4685665"/>
            <a:ext cx="2179244" cy="4127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2600" kern="0" spc="-8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5~7년</a:t>
            </a:r>
            <a:endParaRPr lang="ko-KR" sz="2600" dirty="0"/>
          </a:p>
        </p:txBody>
      </p:sp>
      <p:sp>
        <p:nvSpPr>
          <p:cNvPr id="39" name="Text 35"/>
          <p:cNvSpPr/>
          <p:nvPr/>
        </p:nvSpPr>
        <p:spPr>
          <a:xfrm>
            <a:off x="694944" y="5171567"/>
            <a:ext cx="217924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5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한 회원이 머무는 최소 기간</a:t>
            </a:r>
            <a:endParaRPr lang="ko-KR" sz="950" dirty="0"/>
          </a:p>
        </p:txBody>
      </p:sp>
      <p:sp>
        <p:nvSpPr>
          <p:cNvPr id="40" name="Shape 36"/>
          <p:cNvSpPr/>
          <p:nvPr/>
        </p:nvSpPr>
        <p:spPr>
          <a:xfrm>
            <a:off x="3331388" y="4498848"/>
            <a:ext cx="2654732" cy="120700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7"/>
          <p:cNvSpPr/>
          <p:nvPr/>
        </p:nvSpPr>
        <p:spPr>
          <a:xfrm>
            <a:off x="3569132" y="4685665"/>
            <a:ext cx="2179244" cy="4127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2600" kern="0" spc="-8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10년+</a:t>
            </a:r>
            <a:endParaRPr lang="ko-KR" sz="2600" dirty="0"/>
          </a:p>
        </p:txBody>
      </p:sp>
      <p:sp>
        <p:nvSpPr>
          <p:cNvPr id="42" name="Text 38"/>
          <p:cNvSpPr/>
          <p:nvPr/>
        </p:nvSpPr>
        <p:spPr>
          <a:xfrm>
            <a:off x="3569132" y="5171567"/>
            <a:ext cx="217924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5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둘째가 있을 때의 체류 기간</a:t>
            </a:r>
            <a:endParaRPr lang="ko-KR" sz="950" dirty="0"/>
          </a:p>
        </p:txBody>
      </p:sp>
      <p:sp>
        <p:nvSpPr>
          <p:cNvPr id="43" name="Shape 39"/>
          <p:cNvSpPr/>
          <p:nvPr/>
        </p:nvSpPr>
        <p:spPr>
          <a:xfrm>
            <a:off x="6205576" y="4498848"/>
            <a:ext cx="2654732" cy="120700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4" name="Text 40"/>
          <p:cNvSpPr/>
          <p:nvPr/>
        </p:nvSpPr>
        <p:spPr>
          <a:xfrm>
            <a:off x="6443320" y="4685665"/>
            <a:ext cx="2179244" cy="4127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2600" kern="0" spc="-8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7단계</a:t>
            </a:r>
            <a:endParaRPr lang="ko-KR" sz="2600" dirty="0"/>
          </a:p>
        </p:txBody>
      </p:sp>
      <p:sp>
        <p:nvSpPr>
          <p:cNvPr id="45" name="Text 41"/>
          <p:cNvSpPr/>
          <p:nvPr/>
        </p:nvSpPr>
        <p:spPr>
          <a:xfrm>
            <a:off x="6443320" y="5171567"/>
            <a:ext cx="217924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5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단계마다 바뀌는 구매 품목</a:t>
            </a:r>
            <a:endParaRPr lang="ko-KR" sz="950" dirty="0"/>
          </a:p>
        </p:txBody>
      </p:sp>
      <p:sp>
        <p:nvSpPr>
          <p:cNvPr id="46" name="Shape 42"/>
          <p:cNvSpPr/>
          <p:nvPr/>
        </p:nvSpPr>
        <p:spPr>
          <a:xfrm>
            <a:off x="9079763" y="4498848"/>
            <a:ext cx="2654732" cy="1207008"/>
          </a:xfrm>
          <a:prstGeom prst="rect">
            <a:avLst/>
          </a:prstGeom>
          <a:solidFill>
            <a:srgbClr val="1456F0"/>
          </a:solidFill>
          <a:ln w="9525">
            <a:solidFill>
              <a:srgbClr val="1456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7" name="Text 43"/>
          <p:cNvSpPr/>
          <p:nvPr/>
        </p:nvSpPr>
        <p:spPr>
          <a:xfrm>
            <a:off x="9317507" y="4685665"/>
            <a:ext cx="2179244" cy="4127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2600" kern="0" spc="-80" dirty="0">
                <a:solidFill>
                  <a:srgbClr val="FFFFFF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25만 명</a:t>
            </a:r>
            <a:endParaRPr lang="ko-KR" sz="2600" dirty="0"/>
          </a:p>
        </p:txBody>
      </p:sp>
      <p:sp>
        <p:nvSpPr>
          <p:cNvPr id="48" name="Text 44"/>
          <p:cNvSpPr/>
          <p:nvPr/>
        </p:nvSpPr>
        <p:spPr>
          <a:xfrm>
            <a:off x="9317507" y="5171567"/>
            <a:ext cx="217924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50" dirty="0">
                <a:solidFill>
                  <a:srgbClr val="FFFFFF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해마다 새로 들어오는 부모</a:t>
            </a:r>
            <a:endParaRPr lang="ko-KR" sz="950" dirty="0"/>
          </a:p>
        </p:txBody>
      </p:sp>
      <p:sp>
        <p:nvSpPr>
          <p:cNvPr id="49" name="Shape 45"/>
          <p:cNvSpPr/>
          <p:nvPr/>
        </p:nvSpPr>
        <p:spPr>
          <a:xfrm>
            <a:off x="457200" y="5852160"/>
            <a:ext cx="11277295" cy="411480"/>
          </a:xfrm>
          <a:prstGeom prst="roundRect">
            <a:avLst>
              <a:gd name="adj" fmla="val 13333"/>
            </a:avLst>
          </a:prstGeom>
          <a:solidFill>
            <a:srgbClr val="F0F1F4"/>
          </a:solidFill>
          <a:ln w="1270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67" name="Shape 45"/>
          <p:cNvSpPr/>
          <p:nvPr/>
        </p:nvSpPr>
        <p:spPr>
          <a:xfrm>
            <a:off x="9067556" y="5852160"/>
            <a:ext cx="2666939" cy="411480"/>
          </a:xfrm>
          <a:custGeom>
            <a:avLst/>
            <a:gdLst/>
            <a:ahLst/>
            <a:cxnLst/>
            <a:rect l="0" t="0" r="r" b="b"/>
            <a:pathLst>
              <a:path w="2666939" h="411480">
                <a:moveTo>
                  <a:pt x="411480" y="0"/>
                </a:moveTo>
                <a:lnTo>
                  <a:pt x="2666939" y="0"/>
                </a:lnTo>
                <a:lnTo>
                  <a:pt x="2666939" y="411480"/>
                </a:lnTo>
                <a:lnTo>
                  <a:pt x="0" y="411480"/>
                </a:lnTo>
                <a:close/>
              </a:path>
            </a:pathLst>
          </a:custGeom>
          <a:solidFill>
            <a:srgbClr val="DCDFE6"/>
          </a:solidFill>
          <a:ln w="1270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0" name="Text 46"/>
          <p:cNvSpPr/>
          <p:nvPr/>
        </p:nvSpPr>
        <p:spPr>
          <a:xfrm>
            <a:off x="740664" y="5929884"/>
            <a:ext cx="10710367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ko-KR" altLang="en-US" sz="1200" dirty="0">
                <a:solidFill>
                  <a:srgbClr val="222222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한 가정이 5~7년을 머무는 동안 단계마다 새로운 구매가 열립니다. 브랜드는 그 시점에 정확히 도착할 수 있습니다.</a:t>
            </a:r>
            <a:endParaRPr lang="ko-KR" sz="1200" dirty="0"/>
          </a:p>
        </p:txBody>
      </p:sp>
      <p:sp>
        <p:nvSpPr>
          <p:cNvPr id="51" name="슬라이드 번호 개체 틀 9">
            <a:extLst>
              <a:ext uri="{FF2B5EF4-FFF2-40B4-BE49-F238E27FC236}">
                <a16:creationId xmlns:a16="http://schemas.microsoft.com/office/drawing/2014/main" id="{73313E94-936B-6FBD-C355-DC9B73E66256}"/>
              </a:ext>
            </a:extLst>
          </p:cNvPr>
          <p:cNvSpPr txBox="1">
            <a:spLocks/>
          </p:cNvSpPr>
          <p:nvPr/>
        </p:nvSpPr>
        <p:spPr>
          <a:xfrm>
            <a:off x="11817185" y="6473987"/>
            <a:ext cx="243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933" b="1" spc="-100">
                <a:ln>
                  <a:solidFill>
                    <a:srgbClr val="0089D0">
                      <a:alpha val="6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KB금융 본문체 Bold" panose="020B0803000000000000" pitchFamily="50" charset="-127"/>
                <a:ea typeface="KB금융 본문체 Bold" panose="020B0803000000000000" pitchFamily="50" charset="-127"/>
                <a:cs typeface="Arial" panose="020B0604020202020204" pitchFamily="34" charset="0"/>
              </a:defRPr>
            </a:lvl1pPr>
            <a:lvl2pPr marL="49784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2pPr>
            <a:lvl3pPr marL="99569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3pPr>
            <a:lvl4pPr marL="149353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4pPr>
            <a:lvl5pPr marL="199138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5pPr>
            <a:lvl6pPr marL="2489225" defTabSz="995690">
              <a:defRPr kumimoji="1">
                <a:latin typeface="맑은 고딕" pitchFamily="50" charset="-127"/>
                <a:ea typeface="굴림" pitchFamily="50" charset="-127"/>
              </a:defRPr>
            </a:lvl6pPr>
            <a:lvl7pPr marL="2987070" defTabSz="995690">
              <a:defRPr kumimoji="1">
                <a:latin typeface="맑은 고딕" pitchFamily="50" charset="-127"/>
                <a:ea typeface="굴림" pitchFamily="50" charset="-127"/>
              </a:defRPr>
            </a:lvl7pPr>
            <a:lvl8pPr marL="3484916" defTabSz="995690">
              <a:defRPr kumimoji="1">
                <a:latin typeface="맑은 고딕" pitchFamily="50" charset="-127"/>
                <a:ea typeface="굴림" pitchFamily="50" charset="-127"/>
              </a:defRPr>
            </a:lvl8pPr>
            <a:lvl9pPr marL="3982761" defTabSz="995690">
              <a:defRPr kumimoji="1">
                <a:latin typeface="맑은 고딕" pitchFamily="50" charset="-127"/>
                <a:ea typeface="굴림" pitchFamily="50" charset="-127"/>
              </a:defRPr>
            </a:lvl9pPr>
          </a:lstStyle>
          <a:p>
            <a:fld id="{7E6EF13C-999B-4B4D-9C4D-1E2C9539AAF0}" type="slidenum">
              <a:rPr lang="ko-KR" altLang="en-US" sz="1000" smtClean="0">
                <a:solidFill>
                  <a:schemeClr val="bg1">
                    <a:lumMod val="50000"/>
                  </a:schemeClr>
                </a:solidFill>
                <a:latin typeface="프리젠테이션 7 Bold" pitchFamily="2" charset="-127"/>
                <a:ea typeface="프리젠테이션 7 Bold" pitchFamily="2" charset="-127"/>
              </a:rPr>
              <a:pPr/>
              <a:t>3</a:t>
            </a:fld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프리젠테이션 7 Bold" pitchFamily="2" charset="-127"/>
              <a:ea typeface="프리젠테이션 7 Bold" pitchFamily="2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4944" y="365760"/>
            <a:ext cx="594360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kern="0" spc="6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LAPL   ·   TARGETING</a:t>
            </a:r>
            <a:endParaRPr lang="ko-KR" sz="900" dirty="0"/>
          </a:p>
        </p:txBody>
      </p:sp>
      <p:sp>
        <p:nvSpPr>
          <p:cNvPr id="5" name="Text 1"/>
          <p:cNvSpPr/>
          <p:nvPr/>
        </p:nvSpPr>
        <p:spPr>
          <a:xfrm>
            <a:off x="457200" y="91440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ko-KR" altLang="en-US" sz="2600" kern="0" spc="-6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네 가지만 알면, 나머지는 라플이 찾아 줍니다</a:t>
            </a:r>
            <a:endParaRPr lang="ko-KR" sz="2600" dirty="0"/>
          </a:p>
        </p:txBody>
      </p:sp>
      <p:sp>
        <p:nvSpPr>
          <p:cNvPr id="6" name="Text 2"/>
          <p:cNvSpPr/>
          <p:nvPr/>
        </p:nvSpPr>
        <p:spPr>
          <a:xfrm>
            <a:off x="457200" y="1490472"/>
            <a:ext cx="1051560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ko-KR" altLang="en-US" sz="120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회원이 검색하는 것이 아니라, 조건에 맞는 것을 라플이 먼저 꺼내 오는 구조입니다.</a:t>
            </a:r>
            <a:endParaRPr lang="ko-KR" sz="1200" dirty="0"/>
          </a:p>
        </p:txBody>
      </p:sp>
      <p:sp>
        <p:nvSpPr>
          <p:cNvPr id="8" name="Shape 4"/>
          <p:cNvSpPr/>
          <p:nvPr/>
        </p:nvSpPr>
        <p:spPr>
          <a:xfrm>
            <a:off x="457200" y="2459736"/>
            <a:ext cx="1156716" cy="786384"/>
          </a:xfrm>
          <a:prstGeom prst="rect">
            <a:avLst/>
          </a:prstGeom>
          <a:solidFill>
            <a:srgbClr val="F86833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457200" y="2752344"/>
            <a:ext cx="115671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150" dirty="0">
                <a:solidFill>
                  <a:schemeClr val="bg1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거주지역</a:t>
            </a:r>
            <a:endParaRPr lang="ko-KR" sz="1150" dirty="0">
              <a:solidFill>
                <a:schemeClr val="bg1"/>
              </a:solidFill>
            </a:endParaRPr>
          </a:p>
        </p:txBody>
      </p:sp>
      <p:sp>
        <p:nvSpPr>
          <p:cNvPr id="10" name="Shape 6"/>
          <p:cNvSpPr/>
          <p:nvPr/>
        </p:nvSpPr>
        <p:spPr>
          <a:xfrm>
            <a:off x="1778508" y="2459736"/>
            <a:ext cx="1156716" cy="786384"/>
          </a:xfrm>
          <a:prstGeom prst="rect">
            <a:avLst/>
          </a:prstGeom>
          <a:solidFill>
            <a:srgbClr val="F86833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Text 7"/>
          <p:cNvSpPr/>
          <p:nvPr/>
        </p:nvSpPr>
        <p:spPr>
          <a:xfrm>
            <a:off x="1778508" y="2752344"/>
            <a:ext cx="115671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150" dirty="0">
                <a:solidFill>
                  <a:schemeClr val="bg1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임신주수</a:t>
            </a:r>
            <a:endParaRPr lang="ko-KR" sz="1150" dirty="0">
              <a:solidFill>
                <a:schemeClr val="bg1"/>
              </a:solidFill>
            </a:endParaRPr>
          </a:p>
        </p:txBody>
      </p:sp>
      <p:sp>
        <p:nvSpPr>
          <p:cNvPr id="12" name="Shape 8"/>
          <p:cNvSpPr/>
          <p:nvPr/>
        </p:nvSpPr>
        <p:spPr>
          <a:xfrm>
            <a:off x="3099816" y="2459736"/>
            <a:ext cx="1156716" cy="786384"/>
          </a:xfrm>
          <a:prstGeom prst="rect">
            <a:avLst/>
          </a:prstGeom>
          <a:solidFill>
            <a:srgbClr val="F86833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" name="Text 9"/>
          <p:cNvSpPr/>
          <p:nvPr/>
        </p:nvSpPr>
        <p:spPr>
          <a:xfrm>
            <a:off x="3099816" y="2752344"/>
            <a:ext cx="115671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150" dirty="0">
                <a:solidFill>
                  <a:schemeClr val="bg1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출생일</a:t>
            </a:r>
            <a:endParaRPr lang="ko-KR" sz="1150" dirty="0">
              <a:solidFill>
                <a:schemeClr val="bg1"/>
              </a:solidFill>
            </a:endParaRPr>
          </a:p>
        </p:txBody>
      </p:sp>
      <p:sp>
        <p:nvSpPr>
          <p:cNvPr id="14" name="Shape 10"/>
          <p:cNvSpPr/>
          <p:nvPr/>
        </p:nvSpPr>
        <p:spPr>
          <a:xfrm>
            <a:off x="4421124" y="2459736"/>
            <a:ext cx="1156716" cy="786384"/>
          </a:xfrm>
          <a:prstGeom prst="rect">
            <a:avLst/>
          </a:prstGeom>
          <a:solidFill>
            <a:srgbClr val="F86833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" name="Text 11"/>
          <p:cNvSpPr/>
          <p:nvPr/>
        </p:nvSpPr>
        <p:spPr>
          <a:xfrm>
            <a:off x="4421124" y="2752344"/>
            <a:ext cx="115671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150" dirty="0">
                <a:solidFill>
                  <a:schemeClr val="bg1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관심분야</a:t>
            </a:r>
            <a:endParaRPr lang="ko-KR" sz="1150" dirty="0">
              <a:solidFill>
                <a:schemeClr val="bg1"/>
              </a:solidFill>
            </a:endParaRPr>
          </a:p>
        </p:txBody>
      </p:sp>
      <p:sp>
        <p:nvSpPr>
          <p:cNvPr id="16" name="Text 12"/>
          <p:cNvSpPr/>
          <p:nvPr/>
        </p:nvSpPr>
        <p:spPr>
          <a:xfrm>
            <a:off x="457200" y="2185416"/>
            <a:ext cx="512064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850" kern="0" spc="8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INPUT 회원이 직접 입력한 사실</a:t>
            </a:r>
            <a:endParaRPr lang="ko-KR" sz="850" dirty="0"/>
          </a:p>
        </p:txBody>
      </p:sp>
      <p:sp>
        <p:nvSpPr>
          <p:cNvPr id="17" name="Text 13"/>
          <p:cNvSpPr/>
          <p:nvPr/>
        </p:nvSpPr>
        <p:spPr>
          <a:xfrm>
            <a:off x="5715000" y="26883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2200" dirty="0">
                <a:solidFill>
                  <a:srgbClr val="60A5FA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›</a:t>
            </a:r>
            <a:endParaRPr lang="ko-KR" sz="2200" dirty="0"/>
          </a:p>
        </p:txBody>
      </p:sp>
      <p:sp>
        <p:nvSpPr>
          <p:cNvPr id="18" name="Shape 14"/>
          <p:cNvSpPr/>
          <p:nvPr/>
        </p:nvSpPr>
        <p:spPr>
          <a:xfrm>
            <a:off x="6263640" y="2459736"/>
            <a:ext cx="5470855" cy="786384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5"/>
          <p:cNvSpPr/>
          <p:nvPr/>
        </p:nvSpPr>
        <p:spPr>
          <a:xfrm>
            <a:off x="6263640" y="2185416"/>
            <a:ext cx="5470855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850" kern="0" spc="8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OUTPUT 지금 이 가정에 필요한 것만</a:t>
            </a:r>
            <a:endParaRPr lang="ko-KR" sz="850" dirty="0"/>
          </a:p>
        </p:txBody>
      </p:sp>
      <p:sp>
        <p:nvSpPr>
          <p:cNvPr id="20" name="Text 16"/>
          <p:cNvSpPr/>
          <p:nvPr/>
        </p:nvSpPr>
        <p:spPr>
          <a:xfrm>
            <a:off x="6446520" y="2734056"/>
            <a:ext cx="5105095" cy="4828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150" dirty="0">
                <a:solidFill>
                  <a:srgbClr val="FFFFFF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내 지역 지원금 · 이번 주 검진 · 가까운 병원 · 지금 필요한 상품 · 맞는 보장</a:t>
            </a:r>
            <a:endParaRPr lang="ko-KR" sz="1150" dirty="0"/>
          </a:p>
        </p:txBody>
      </p:sp>
      <p:sp>
        <p:nvSpPr>
          <p:cNvPr id="21" name="Shape 17"/>
          <p:cNvSpPr/>
          <p:nvPr/>
        </p:nvSpPr>
        <p:spPr>
          <a:xfrm>
            <a:off x="457200" y="3675888"/>
            <a:ext cx="3594506" cy="2048256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Shape 18"/>
          <p:cNvSpPr/>
          <p:nvPr/>
        </p:nvSpPr>
        <p:spPr>
          <a:xfrm>
            <a:off x="457200" y="3675888"/>
            <a:ext cx="3594506" cy="36576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3" name="Text 19"/>
          <p:cNvSpPr/>
          <p:nvPr/>
        </p:nvSpPr>
        <p:spPr>
          <a:xfrm>
            <a:off x="740664" y="3895344"/>
            <a:ext cx="302757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40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찾아 주는 정보</a:t>
            </a:r>
            <a:endParaRPr lang="ko-KR" sz="1400" dirty="0"/>
          </a:p>
        </p:txBody>
      </p:sp>
      <p:sp>
        <p:nvSpPr>
          <p:cNvPr id="24" name="Text 20"/>
          <p:cNvSpPr/>
          <p:nvPr/>
        </p:nvSpPr>
        <p:spPr>
          <a:xfrm>
            <a:off x="740664" y="4187952"/>
            <a:ext cx="3027578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dirty="0">
                <a:solidFill>
                  <a:srgbClr val="8E8E93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Curated Contents</a:t>
            </a:r>
            <a:endParaRPr lang="ko-KR" sz="900" dirty="0"/>
          </a:p>
        </p:txBody>
      </p:sp>
      <p:sp>
        <p:nvSpPr>
          <p:cNvPr id="25" name="Shape 21"/>
          <p:cNvSpPr/>
          <p:nvPr/>
        </p:nvSpPr>
        <p:spPr>
          <a:xfrm>
            <a:off x="740664" y="4462272"/>
            <a:ext cx="3027578" cy="9144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2"/>
          <p:cNvSpPr/>
          <p:nvPr/>
        </p:nvSpPr>
        <p:spPr>
          <a:xfrm>
            <a:off x="740664" y="4727067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3"/>
          <p:cNvSpPr/>
          <p:nvPr/>
        </p:nvSpPr>
        <p:spPr>
          <a:xfrm>
            <a:off x="877824" y="4626864"/>
            <a:ext cx="2890418" cy="255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90"/>
              </a:lnSpc>
              <a:buNone/>
            </a:pPr>
            <a:r>
              <a:rPr lang="ko-KR" altLang="en-US" sz="85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임신주수 · 월령에 맞춘 콘텐츠와 일정</a:t>
            </a:r>
            <a:endParaRPr lang="ko-KR" sz="850" dirty="0"/>
          </a:p>
        </p:txBody>
      </p:sp>
      <p:sp>
        <p:nvSpPr>
          <p:cNvPr id="28" name="Shape 24"/>
          <p:cNvSpPr/>
          <p:nvPr/>
        </p:nvSpPr>
        <p:spPr>
          <a:xfrm>
            <a:off x="740664" y="5055489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5"/>
          <p:cNvSpPr/>
          <p:nvPr/>
        </p:nvSpPr>
        <p:spPr>
          <a:xfrm>
            <a:off x="877824" y="4955286"/>
            <a:ext cx="2890418" cy="255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90"/>
              </a:lnSpc>
              <a:buNone/>
            </a:pPr>
            <a:r>
              <a:rPr lang="ko-KR" altLang="en-US" sz="85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지역별 지원금과 신청 기한 알림</a:t>
            </a:r>
            <a:endParaRPr lang="ko-KR" sz="850" dirty="0"/>
          </a:p>
        </p:txBody>
      </p:sp>
      <p:sp>
        <p:nvSpPr>
          <p:cNvPr id="30" name="Shape 26"/>
          <p:cNvSpPr/>
          <p:nvPr/>
        </p:nvSpPr>
        <p:spPr>
          <a:xfrm>
            <a:off x="740664" y="5383911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7"/>
          <p:cNvSpPr/>
          <p:nvPr/>
        </p:nvSpPr>
        <p:spPr>
          <a:xfrm>
            <a:off x="877824" y="5283708"/>
            <a:ext cx="2890418" cy="255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90"/>
              </a:lnSpc>
              <a:buNone/>
            </a:pPr>
            <a:r>
              <a:rPr lang="ko-KR" altLang="en-US" sz="85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병원 · 어린이집 · 육아휴직 계산</a:t>
            </a:r>
            <a:endParaRPr lang="ko-KR" sz="850" dirty="0"/>
          </a:p>
        </p:txBody>
      </p:sp>
      <p:sp>
        <p:nvSpPr>
          <p:cNvPr id="32" name="Shape 28"/>
          <p:cNvSpPr/>
          <p:nvPr/>
        </p:nvSpPr>
        <p:spPr>
          <a:xfrm>
            <a:off x="4298594" y="3675888"/>
            <a:ext cx="3594506" cy="2048256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Shape 29"/>
          <p:cNvSpPr/>
          <p:nvPr/>
        </p:nvSpPr>
        <p:spPr>
          <a:xfrm>
            <a:off x="4298594" y="3675888"/>
            <a:ext cx="3594506" cy="36576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0"/>
          <p:cNvSpPr/>
          <p:nvPr/>
        </p:nvSpPr>
        <p:spPr>
          <a:xfrm>
            <a:off x="4582058" y="3895344"/>
            <a:ext cx="302757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40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이어지는 혜택</a:t>
            </a:r>
            <a:endParaRPr lang="ko-KR" sz="1400" dirty="0"/>
          </a:p>
        </p:txBody>
      </p:sp>
      <p:sp>
        <p:nvSpPr>
          <p:cNvPr id="35" name="Text 31"/>
          <p:cNvSpPr/>
          <p:nvPr/>
        </p:nvSpPr>
        <p:spPr>
          <a:xfrm>
            <a:off x="4582058" y="4187952"/>
            <a:ext cx="3027578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dirty="0">
                <a:solidFill>
                  <a:srgbClr val="8E8E93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Benefit → Commerce</a:t>
            </a:r>
            <a:endParaRPr lang="ko-KR" sz="900" dirty="0"/>
          </a:p>
        </p:txBody>
      </p:sp>
      <p:sp>
        <p:nvSpPr>
          <p:cNvPr id="36" name="Shape 32"/>
          <p:cNvSpPr/>
          <p:nvPr/>
        </p:nvSpPr>
        <p:spPr>
          <a:xfrm>
            <a:off x="4582058" y="4462272"/>
            <a:ext cx="3027578" cy="9144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7" name="Shape 33"/>
          <p:cNvSpPr/>
          <p:nvPr/>
        </p:nvSpPr>
        <p:spPr>
          <a:xfrm>
            <a:off x="4582058" y="4727067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8" name="Text 34"/>
          <p:cNvSpPr/>
          <p:nvPr/>
        </p:nvSpPr>
        <p:spPr>
          <a:xfrm>
            <a:off x="4719218" y="4626864"/>
            <a:ext cx="2890418" cy="255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90"/>
              </a:lnSpc>
              <a:buNone/>
            </a:pPr>
            <a:r>
              <a:rPr lang="ko-KR" altLang="en-US" sz="85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지금 단계에 필요한 상품만 골라 제안</a:t>
            </a:r>
            <a:endParaRPr lang="ko-KR" sz="850" dirty="0"/>
          </a:p>
        </p:txBody>
      </p:sp>
      <p:sp>
        <p:nvSpPr>
          <p:cNvPr id="39" name="Shape 35"/>
          <p:cNvSpPr/>
          <p:nvPr/>
        </p:nvSpPr>
        <p:spPr>
          <a:xfrm>
            <a:off x="4582058" y="5055489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6"/>
          <p:cNvSpPr/>
          <p:nvPr/>
        </p:nvSpPr>
        <p:spPr>
          <a:xfrm>
            <a:off x="4719218" y="4955286"/>
            <a:ext cx="2890418" cy="255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90"/>
              </a:lnSpc>
              <a:buNone/>
            </a:pPr>
            <a:r>
              <a:rPr lang="ko-KR" altLang="en-US" sz="85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제휴 브랜드 혜택과 이벤트 연결</a:t>
            </a:r>
            <a:endParaRPr lang="ko-KR" sz="850" dirty="0"/>
          </a:p>
        </p:txBody>
      </p:sp>
      <p:sp>
        <p:nvSpPr>
          <p:cNvPr id="41" name="Shape 37"/>
          <p:cNvSpPr/>
          <p:nvPr/>
        </p:nvSpPr>
        <p:spPr>
          <a:xfrm>
            <a:off x="4582058" y="5383911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2" name="Text 38"/>
          <p:cNvSpPr/>
          <p:nvPr/>
        </p:nvSpPr>
        <p:spPr>
          <a:xfrm>
            <a:off x="4719218" y="5283708"/>
            <a:ext cx="2890418" cy="255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90"/>
              </a:lnSpc>
              <a:buNone/>
            </a:pPr>
            <a:r>
              <a:rPr lang="ko-KR" altLang="en-US" sz="85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반복 구매가 일어나는 소모품 중심</a:t>
            </a:r>
            <a:endParaRPr lang="ko-KR" sz="850" dirty="0"/>
          </a:p>
        </p:txBody>
      </p:sp>
      <p:sp>
        <p:nvSpPr>
          <p:cNvPr id="43" name="Shape 39"/>
          <p:cNvSpPr/>
          <p:nvPr/>
        </p:nvSpPr>
        <p:spPr>
          <a:xfrm>
            <a:off x="8139989" y="3675888"/>
            <a:ext cx="3594506" cy="2048256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4" name="Shape 40"/>
          <p:cNvSpPr/>
          <p:nvPr/>
        </p:nvSpPr>
        <p:spPr>
          <a:xfrm>
            <a:off x="8139989" y="3675888"/>
            <a:ext cx="3594506" cy="36576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5" name="Text 41"/>
          <p:cNvSpPr/>
          <p:nvPr/>
        </p:nvSpPr>
        <p:spPr>
          <a:xfrm>
            <a:off x="8423453" y="3895344"/>
            <a:ext cx="302757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40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연결되는 금융</a:t>
            </a:r>
            <a:endParaRPr lang="ko-KR" sz="1400" dirty="0"/>
          </a:p>
        </p:txBody>
      </p:sp>
      <p:sp>
        <p:nvSpPr>
          <p:cNvPr id="46" name="Text 42"/>
          <p:cNvSpPr/>
          <p:nvPr/>
        </p:nvSpPr>
        <p:spPr>
          <a:xfrm>
            <a:off x="8423453" y="4187952"/>
            <a:ext cx="3027578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dirty="0">
                <a:solidFill>
                  <a:srgbClr val="8E8E93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Insurance &amp; Finance</a:t>
            </a:r>
            <a:endParaRPr lang="ko-KR" sz="900" dirty="0"/>
          </a:p>
        </p:txBody>
      </p:sp>
      <p:sp>
        <p:nvSpPr>
          <p:cNvPr id="47" name="Shape 43"/>
          <p:cNvSpPr/>
          <p:nvPr/>
        </p:nvSpPr>
        <p:spPr>
          <a:xfrm>
            <a:off x="8423453" y="4462272"/>
            <a:ext cx="3027578" cy="9144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8" name="Shape 44"/>
          <p:cNvSpPr/>
          <p:nvPr/>
        </p:nvSpPr>
        <p:spPr>
          <a:xfrm>
            <a:off x="8423453" y="4727067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9" name="Text 45"/>
          <p:cNvSpPr/>
          <p:nvPr/>
        </p:nvSpPr>
        <p:spPr>
          <a:xfrm>
            <a:off x="8560613" y="4626864"/>
            <a:ext cx="2890418" cy="255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90"/>
              </a:lnSpc>
              <a:buNone/>
            </a:pPr>
            <a:r>
              <a:rPr lang="ko-KR" altLang="en-US" sz="85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가족 구성과 시기에 맞는 보장 분석</a:t>
            </a:r>
            <a:endParaRPr lang="ko-KR" sz="850" dirty="0"/>
          </a:p>
        </p:txBody>
      </p:sp>
      <p:sp>
        <p:nvSpPr>
          <p:cNvPr id="50" name="Shape 46"/>
          <p:cNvSpPr/>
          <p:nvPr/>
        </p:nvSpPr>
        <p:spPr>
          <a:xfrm>
            <a:off x="8423453" y="5055489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1" name="Text 47"/>
          <p:cNvSpPr/>
          <p:nvPr/>
        </p:nvSpPr>
        <p:spPr>
          <a:xfrm>
            <a:off x="8560613" y="4955286"/>
            <a:ext cx="2890418" cy="255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90"/>
              </a:lnSpc>
              <a:buNone/>
            </a:pPr>
            <a:r>
              <a:rPr lang="ko-KR" altLang="en-US" sz="85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동의 기반 상담 연결 (무작위 DB 아님)</a:t>
            </a:r>
            <a:endParaRPr lang="ko-KR" sz="850" dirty="0"/>
          </a:p>
        </p:txBody>
      </p:sp>
      <p:sp>
        <p:nvSpPr>
          <p:cNvPr id="52" name="Shape 48"/>
          <p:cNvSpPr/>
          <p:nvPr/>
        </p:nvSpPr>
        <p:spPr>
          <a:xfrm>
            <a:off x="8423453" y="5383911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53" name="Text 49"/>
          <p:cNvSpPr/>
          <p:nvPr/>
        </p:nvSpPr>
        <p:spPr>
          <a:xfrm>
            <a:off x="8560613" y="5283708"/>
            <a:ext cx="2890418" cy="2552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90"/>
              </a:lnSpc>
              <a:buNone/>
            </a:pPr>
            <a:r>
              <a:rPr lang="ko-KR" altLang="en-US" sz="85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설계사 조직과 실시간으로 이어진다</a:t>
            </a:r>
            <a:endParaRPr lang="ko-KR" sz="850" dirty="0"/>
          </a:p>
        </p:txBody>
      </p:sp>
      <p:sp>
        <p:nvSpPr>
          <p:cNvPr id="54" name="Shape 50"/>
          <p:cNvSpPr/>
          <p:nvPr/>
        </p:nvSpPr>
        <p:spPr>
          <a:xfrm>
            <a:off x="457200" y="5852160"/>
            <a:ext cx="11277295" cy="411480"/>
          </a:xfrm>
          <a:prstGeom prst="roundRect">
            <a:avLst>
              <a:gd name="adj" fmla="val 13333"/>
            </a:avLst>
          </a:prstGeom>
          <a:solidFill>
            <a:srgbClr val="F0F1F4"/>
          </a:solidFill>
          <a:ln w="1270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69" name="Shape 50"/>
          <p:cNvSpPr/>
          <p:nvPr/>
        </p:nvSpPr>
        <p:spPr>
          <a:xfrm>
            <a:off x="9067556" y="5852160"/>
            <a:ext cx="2666939" cy="411480"/>
          </a:xfrm>
          <a:custGeom>
            <a:avLst/>
            <a:gdLst/>
            <a:ahLst/>
            <a:cxnLst/>
            <a:rect l="0" t="0" r="r" b="b"/>
            <a:pathLst>
              <a:path w="2666939" h="411480">
                <a:moveTo>
                  <a:pt x="411480" y="0"/>
                </a:moveTo>
                <a:lnTo>
                  <a:pt x="2666939" y="0"/>
                </a:lnTo>
                <a:lnTo>
                  <a:pt x="2666939" y="411480"/>
                </a:lnTo>
                <a:lnTo>
                  <a:pt x="0" y="411480"/>
                </a:lnTo>
                <a:close/>
              </a:path>
            </a:pathLst>
          </a:custGeom>
          <a:solidFill>
            <a:srgbClr val="DCDFE6"/>
          </a:solidFill>
          <a:ln w="1270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5" name="Text 51"/>
          <p:cNvSpPr/>
          <p:nvPr/>
        </p:nvSpPr>
        <p:spPr>
          <a:xfrm>
            <a:off x="740664" y="5929884"/>
            <a:ext cx="10710367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ko-KR" altLang="en-US" sz="1200" dirty="0">
                <a:solidFill>
                  <a:srgbClr val="222222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사용자가 찾아가는 서비스가 아니라, 필요한 시점에 라플이 먼저 도착하는 서비스입니다.</a:t>
            </a:r>
            <a:endParaRPr lang="ko-KR" sz="1200" dirty="0"/>
          </a:p>
        </p:txBody>
      </p:sp>
      <p:sp>
        <p:nvSpPr>
          <p:cNvPr id="56" name="슬라이드 번호 개체 틀 9">
            <a:extLst>
              <a:ext uri="{FF2B5EF4-FFF2-40B4-BE49-F238E27FC236}">
                <a16:creationId xmlns:a16="http://schemas.microsoft.com/office/drawing/2014/main" id="{60B56C4D-3A91-B315-7D2C-A1DDA51BCC55}"/>
              </a:ext>
            </a:extLst>
          </p:cNvPr>
          <p:cNvSpPr txBox="1">
            <a:spLocks/>
          </p:cNvSpPr>
          <p:nvPr/>
        </p:nvSpPr>
        <p:spPr>
          <a:xfrm>
            <a:off x="11817185" y="6473987"/>
            <a:ext cx="243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933" b="1" spc="-100">
                <a:ln>
                  <a:solidFill>
                    <a:srgbClr val="0089D0">
                      <a:alpha val="6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KB금융 본문체 Bold" panose="020B0803000000000000" pitchFamily="50" charset="-127"/>
                <a:ea typeface="KB금융 본문체 Bold" panose="020B0803000000000000" pitchFamily="50" charset="-127"/>
                <a:cs typeface="Arial" panose="020B0604020202020204" pitchFamily="34" charset="0"/>
              </a:defRPr>
            </a:lvl1pPr>
            <a:lvl2pPr marL="49784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2pPr>
            <a:lvl3pPr marL="99569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3pPr>
            <a:lvl4pPr marL="149353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4pPr>
            <a:lvl5pPr marL="199138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5pPr>
            <a:lvl6pPr marL="2489225" defTabSz="995690">
              <a:defRPr kumimoji="1">
                <a:latin typeface="맑은 고딕" pitchFamily="50" charset="-127"/>
                <a:ea typeface="굴림" pitchFamily="50" charset="-127"/>
              </a:defRPr>
            </a:lvl6pPr>
            <a:lvl7pPr marL="2987070" defTabSz="995690">
              <a:defRPr kumimoji="1">
                <a:latin typeface="맑은 고딕" pitchFamily="50" charset="-127"/>
                <a:ea typeface="굴림" pitchFamily="50" charset="-127"/>
              </a:defRPr>
            </a:lvl7pPr>
            <a:lvl8pPr marL="3484916" defTabSz="995690">
              <a:defRPr kumimoji="1">
                <a:latin typeface="맑은 고딕" pitchFamily="50" charset="-127"/>
                <a:ea typeface="굴림" pitchFamily="50" charset="-127"/>
              </a:defRPr>
            </a:lvl8pPr>
            <a:lvl9pPr marL="3982761" defTabSz="995690">
              <a:defRPr kumimoji="1">
                <a:latin typeface="맑은 고딕" pitchFamily="50" charset="-127"/>
                <a:ea typeface="굴림" pitchFamily="50" charset="-127"/>
              </a:defRPr>
            </a:lvl9pPr>
          </a:lstStyle>
          <a:p>
            <a:fld id="{7E6EF13C-999B-4B4D-9C4D-1E2C9539AAF0}" type="slidenum">
              <a:rPr lang="ko-KR" altLang="en-US" sz="1000" smtClean="0">
                <a:solidFill>
                  <a:schemeClr val="bg1">
                    <a:lumMod val="50000"/>
                  </a:schemeClr>
                </a:solidFill>
                <a:latin typeface="프리젠테이션 7 Bold" pitchFamily="2" charset="-127"/>
                <a:ea typeface="프리젠테이션 7 Bold" pitchFamily="2" charset="-127"/>
              </a:rPr>
              <a:pPr/>
              <a:t>4</a:t>
            </a:fld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프리젠테이션 7 Bold" pitchFamily="2" charset="-127"/>
              <a:ea typeface="프리젠테이션 7 Bold" pitchFamily="2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4944" y="365760"/>
            <a:ext cx="594360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kern="0" spc="6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LAPL   ·   AD PRODUCT 01</a:t>
            </a:r>
            <a:endParaRPr lang="ko-KR" sz="900" dirty="0"/>
          </a:p>
        </p:txBody>
      </p:sp>
      <p:sp>
        <p:nvSpPr>
          <p:cNvPr id="5" name="Text 1"/>
          <p:cNvSpPr/>
          <p:nvPr/>
        </p:nvSpPr>
        <p:spPr>
          <a:xfrm>
            <a:off x="457200" y="91440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ko-KR" altLang="en-US" sz="2600" kern="0" spc="-6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① 일반 광고 ㅣ 기존 광고주를 새 지면으로</a:t>
            </a:r>
            <a:endParaRPr lang="ko-KR" sz="2600" dirty="0"/>
          </a:p>
        </p:txBody>
      </p:sp>
      <p:sp>
        <p:nvSpPr>
          <p:cNvPr id="6" name="Text 2"/>
          <p:cNvSpPr/>
          <p:nvPr/>
        </p:nvSpPr>
        <p:spPr>
          <a:xfrm>
            <a:off x="457200" y="1490472"/>
            <a:ext cx="1051560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ko-KR" altLang="en-US" sz="120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광고주를 새로 뚫는 것이 아니라, 16년 거래선에 새 지면을 파는 것부터 시작합니다.</a:t>
            </a:r>
            <a:endParaRPr lang="ko-KR" sz="1200" dirty="0"/>
          </a:p>
        </p:txBody>
      </p:sp>
      <p:sp>
        <p:nvSpPr>
          <p:cNvPr id="8" name="Shape 4"/>
          <p:cNvSpPr/>
          <p:nvPr/>
        </p:nvSpPr>
        <p:spPr>
          <a:xfrm>
            <a:off x="457200" y="2185416"/>
            <a:ext cx="3594506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5"/>
          <p:cNvSpPr/>
          <p:nvPr/>
        </p:nvSpPr>
        <p:spPr>
          <a:xfrm>
            <a:off x="457200" y="2185416"/>
            <a:ext cx="3594506" cy="36576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0" name="Text 6"/>
          <p:cNvSpPr/>
          <p:nvPr/>
        </p:nvSpPr>
        <p:spPr>
          <a:xfrm>
            <a:off x="740664" y="2487168"/>
            <a:ext cx="302757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60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지면</a:t>
            </a:r>
            <a:endParaRPr lang="ko-KR" sz="1600" dirty="0"/>
          </a:p>
        </p:txBody>
      </p:sp>
      <p:sp>
        <p:nvSpPr>
          <p:cNvPr id="11" name="Text 7"/>
          <p:cNvSpPr/>
          <p:nvPr/>
        </p:nvSpPr>
        <p:spPr>
          <a:xfrm>
            <a:off x="740664" y="2816352"/>
            <a:ext cx="3027578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dirty="0">
                <a:solidFill>
                  <a:srgbClr val="8E8E93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어디에 싣는가</a:t>
            </a:r>
            <a:endParaRPr lang="ko-KR" sz="900" dirty="0"/>
          </a:p>
        </p:txBody>
      </p:sp>
      <p:sp>
        <p:nvSpPr>
          <p:cNvPr id="12" name="Shape 8"/>
          <p:cNvSpPr/>
          <p:nvPr/>
        </p:nvSpPr>
        <p:spPr>
          <a:xfrm>
            <a:off x="740664" y="3154680"/>
            <a:ext cx="3027578" cy="9144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9"/>
          <p:cNvSpPr/>
          <p:nvPr/>
        </p:nvSpPr>
        <p:spPr>
          <a:xfrm>
            <a:off x="740664" y="3496818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0"/>
          <p:cNvSpPr/>
          <p:nvPr/>
        </p:nvSpPr>
        <p:spPr>
          <a:xfrm>
            <a:off x="877824" y="3383280"/>
            <a:ext cx="2890418" cy="281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라플 홈 띠 배너 · 팝업 (회원 / 비회원 구분)</a:t>
            </a:r>
            <a:endParaRPr lang="ko-KR" sz="1000" dirty="0"/>
          </a:p>
        </p:txBody>
      </p:sp>
      <p:sp>
        <p:nvSpPr>
          <p:cNvPr id="15" name="Shape 11"/>
          <p:cNvSpPr/>
          <p:nvPr/>
        </p:nvSpPr>
        <p:spPr>
          <a:xfrm>
            <a:off x="740664" y="4309110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2"/>
          <p:cNvSpPr/>
          <p:nvPr/>
        </p:nvSpPr>
        <p:spPr>
          <a:xfrm>
            <a:off x="877824" y="4195572"/>
            <a:ext cx="2890418" cy="281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기사 본문 내 지면 (베이비뉴스 연동)</a:t>
            </a:r>
            <a:endParaRPr lang="ko-KR" sz="1000" dirty="0"/>
          </a:p>
        </p:txBody>
      </p:sp>
      <p:sp>
        <p:nvSpPr>
          <p:cNvPr id="17" name="Shape 13"/>
          <p:cNvSpPr/>
          <p:nvPr/>
        </p:nvSpPr>
        <p:spPr>
          <a:xfrm>
            <a:off x="740664" y="5121402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4"/>
          <p:cNvSpPr/>
          <p:nvPr/>
        </p:nvSpPr>
        <p:spPr>
          <a:xfrm>
            <a:off x="877824" y="5007864"/>
            <a:ext cx="2890418" cy="281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이벤트 페이지 · 뉴스레터 · 푸시</a:t>
            </a:r>
            <a:endParaRPr lang="ko-KR" sz="1000" dirty="0"/>
          </a:p>
        </p:txBody>
      </p:sp>
      <p:sp>
        <p:nvSpPr>
          <p:cNvPr id="19" name="Shape 15"/>
          <p:cNvSpPr/>
          <p:nvPr/>
        </p:nvSpPr>
        <p:spPr>
          <a:xfrm>
            <a:off x="4298594" y="2185416"/>
            <a:ext cx="3594506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6"/>
          <p:cNvSpPr/>
          <p:nvPr/>
        </p:nvSpPr>
        <p:spPr>
          <a:xfrm>
            <a:off x="4298594" y="2185416"/>
            <a:ext cx="3594506" cy="36576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7"/>
          <p:cNvSpPr/>
          <p:nvPr/>
        </p:nvSpPr>
        <p:spPr>
          <a:xfrm>
            <a:off x="4582058" y="2487168"/>
            <a:ext cx="302757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60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광고주</a:t>
            </a:r>
            <a:endParaRPr lang="ko-KR" sz="1600" dirty="0"/>
          </a:p>
        </p:txBody>
      </p:sp>
      <p:sp>
        <p:nvSpPr>
          <p:cNvPr id="22" name="Text 18"/>
          <p:cNvSpPr/>
          <p:nvPr/>
        </p:nvSpPr>
        <p:spPr>
          <a:xfrm>
            <a:off x="4582058" y="2816352"/>
            <a:ext cx="3027578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dirty="0">
                <a:solidFill>
                  <a:srgbClr val="8E8E93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누가 사는가</a:t>
            </a:r>
            <a:endParaRPr lang="ko-KR" sz="900" dirty="0"/>
          </a:p>
        </p:txBody>
      </p:sp>
      <p:sp>
        <p:nvSpPr>
          <p:cNvPr id="23" name="Shape 19"/>
          <p:cNvSpPr/>
          <p:nvPr/>
        </p:nvSpPr>
        <p:spPr>
          <a:xfrm>
            <a:off x="4582058" y="3154680"/>
            <a:ext cx="3027578" cy="9144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0"/>
          <p:cNvSpPr/>
          <p:nvPr/>
        </p:nvSpPr>
        <p:spPr>
          <a:xfrm>
            <a:off x="4582058" y="3496818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1"/>
          <p:cNvSpPr/>
          <p:nvPr/>
        </p:nvSpPr>
        <p:spPr>
          <a:xfrm>
            <a:off x="4719218" y="3383280"/>
            <a:ext cx="2890418" cy="281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분유 · 기저귀 · 유아용품 브랜드</a:t>
            </a:r>
            <a:endParaRPr lang="ko-KR" sz="1000" dirty="0"/>
          </a:p>
        </p:txBody>
      </p:sp>
      <p:sp>
        <p:nvSpPr>
          <p:cNvPr id="26" name="Shape 22"/>
          <p:cNvSpPr/>
          <p:nvPr/>
        </p:nvSpPr>
        <p:spPr>
          <a:xfrm>
            <a:off x="4582058" y="4309110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3"/>
          <p:cNvSpPr/>
          <p:nvPr/>
        </p:nvSpPr>
        <p:spPr>
          <a:xfrm>
            <a:off x="4719218" y="4195572"/>
            <a:ext cx="2890418" cy="281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산후조리원 · 산부인과 · 소아과</a:t>
            </a:r>
            <a:endParaRPr lang="ko-KR" sz="1000" dirty="0"/>
          </a:p>
        </p:txBody>
      </p:sp>
      <p:sp>
        <p:nvSpPr>
          <p:cNvPr id="28" name="Shape 24"/>
          <p:cNvSpPr/>
          <p:nvPr/>
        </p:nvSpPr>
        <p:spPr>
          <a:xfrm>
            <a:off x="4582058" y="5121402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5"/>
          <p:cNvSpPr/>
          <p:nvPr/>
        </p:nvSpPr>
        <p:spPr>
          <a:xfrm>
            <a:off x="4719218" y="5007864"/>
            <a:ext cx="2890418" cy="281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교육 · 완구 · 유아식품</a:t>
            </a:r>
            <a:endParaRPr lang="ko-KR" sz="1000" dirty="0"/>
          </a:p>
        </p:txBody>
      </p:sp>
      <p:sp>
        <p:nvSpPr>
          <p:cNvPr id="30" name="Shape 26"/>
          <p:cNvSpPr/>
          <p:nvPr/>
        </p:nvSpPr>
        <p:spPr>
          <a:xfrm>
            <a:off x="8139989" y="2185416"/>
            <a:ext cx="3594506" cy="357530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7"/>
          <p:cNvSpPr/>
          <p:nvPr/>
        </p:nvSpPr>
        <p:spPr>
          <a:xfrm>
            <a:off x="8139989" y="2185416"/>
            <a:ext cx="3594506" cy="36576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8"/>
          <p:cNvSpPr/>
          <p:nvPr/>
        </p:nvSpPr>
        <p:spPr>
          <a:xfrm>
            <a:off x="8423453" y="2487168"/>
            <a:ext cx="302757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600" kern="0" spc="-4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단가</a:t>
            </a:r>
            <a:endParaRPr lang="ko-KR" sz="1600" dirty="0"/>
          </a:p>
        </p:txBody>
      </p:sp>
      <p:sp>
        <p:nvSpPr>
          <p:cNvPr id="33" name="Text 29"/>
          <p:cNvSpPr/>
          <p:nvPr/>
        </p:nvSpPr>
        <p:spPr>
          <a:xfrm>
            <a:off x="8423453" y="2816352"/>
            <a:ext cx="3027578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dirty="0">
                <a:solidFill>
                  <a:srgbClr val="8E8E93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얼마에 파는가</a:t>
            </a:r>
            <a:endParaRPr lang="ko-KR" sz="900" dirty="0"/>
          </a:p>
        </p:txBody>
      </p:sp>
      <p:sp>
        <p:nvSpPr>
          <p:cNvPr id="34" name="Shape 30"/>
          <p:cNvSpPr/>
          <p:nvPr/>
        </p:nvSpPr>
        <p:spPr>
          <a:xfrm>
            <a:off x="8423453" y="3154680"/>
            <a:ext cx="3027578" cy="9144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5" name="Shape 31"/>
          <p:cNvSpPr/>
          <p:nvPr/>
        </p:nvSpPr>
        <p:spPr>
          <a:xfrm>
            <a:off x="8423453" y="3496818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6" name="Text 32"/>
          <p:cNvSpPr/>
          <p:nvPr/>
        </p:nvSpPr>
        <p:spPr>
          <a:xfrm>
            <a:off x="8560613" y="3383280"/>
            <a:ext cx="2890418" cy="281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지면 · 기간 단위로 판매 (홈 · 기사 · 뉴스레터)</a:t>
            </a:r>
            <a:endParaRPr lang="ko-KR" sz="1000" dirty="0"/>
          </a:p>
        </p:txBody>
      </p:sp>
      <p:sp>
        <p:nvSpPr>
          <p:cNvPr id="37" name="Shape 33"/>
          <p:cNvSpPr/>
          <p:nvPr/>
        </p:nvSpPr>
        <p:spPr>
          <a:xfrm>
            <a:off x="8423453" y="4309110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8" name="Text 34"/>
          <p:cNvSpPr/>
          <p:nvPr/>
        </p:nvSpPr>
        <p:spPr>
          <a:xfrm>
            <a:off x="8560613" y="4195572"/>
            <a:ext cx="2890418" cy="281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회원 타겟 조건을 붙이면 별도 단가</a:t>
            </a:r>
            <a:endParaRPr lang="ko-KR" sz="1000" dirty="0"/>
          </a:p>
        </p:txBody>
      </p:sp>
      <p:sp>
        <p:nvSpPr>
          <p:cNvPr id="39" name="Shape 35"/>
          <p:cNvSpPr/>
          <p:nvPr/>
        </p:nvSpPr>
        <p:spPr>
          <a:xfrm>
            <a:off x="8423453" y="5121402"/>
            <a:ext cx="36576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6"/>
          <p:cNvSpPr/>
          <p:nvPr/>
        </p:nvSpPr>
        <p:spPr>
          <a:xfrm>
            <a:off x="8560613" y="5007864"/>
            <a:ext cx="2890418" cy="281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같은 지면이라도 타겟이 붙으면 단가가 다르다</a:t>
            </a:r>
            <a:endParaRPr lang="ko-KR" sz="1000" dirty="0"/>
          </a:p>
        </p:txBody>
      </p:sp>
      <p:sp>
        <p:nvSpPr>
          <p:cNvPr id="41" name="Shape 37"/>
          <p:cNvSpPr/>
          <p:nvPr/>
        </p:nvSpPr>
        <p:spPr>
          <a:xfrm>
            <a:off x="457200" y="5852160"/>
            <a:ext cx="11277295" cy="411480"/>
          </a:xfrm>
          <a:prstGeom prst="roundRect">
            <a:avLst>
              <a:gd name="adj" fmla="val 9091"/>
            </a:avLst>
          </a:prstGeom>
          <a:solidFill>
            <a:srgbClr val="F0F1F4"/>
          </a:solidFill>
          <a:ln w="1270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77" name="Shape 37"/>
          <p:cNvSpPr/>
          <p:nvPr/>
        </p:nvSpPr>
        <p:spPr>
          <a:xfrm>
            <a:off x="9067556" y="5852160"/>
            <a:ext cx="2666939" cy="411480"/>
          </a:xfrm>
          <a:custGeom>
            <a:avLst/>
            <a:gdLst/>
            <a:ahLst/>
            <a:cxnLst/>
            <a:rect l="0" t="0" r="r" b="b"/>
            <a:pathLst>
              <a:path w="2666939" h="411480">
                <a:moveTo>
                  <a:pt x="411480" y="0"/>
                </a:moveTo>
                <a:lnTo>
                  <a:pt x="2666939" y="0"/>
                </a:lnTo>
                <a:lnTo>
                  <a:pt x="2666939" y="411480"/>
                </a:lnTo>
                <a:lnTo>
                  <a:pt x="0" y="411480"/>
                </a:lnTo>
                <a:close/>
              </a:path>
            </a:pathLst>
          </a:custGeom>
          <a:solidFill>
            <a:srgbClr val="DCDFE6"/>
          </a:solidFill>
          <a:ln w="1270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2" name="Text 38"/>
          <p:cNvSpPr/>
          <p:nvPr/>
        </p:nvSpPr>
        <p:spPr>
          <a:xfrm>
            <a:off x="740664" y="5929884"/>
            <a:ext cx="10710367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ko-KR" altLang="en-US" sz="1200" dirty="0">
                <a:solidFill>
                  <a:srgbClr val="222222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16년 거래 관계를 그대로 잇습니다. 광고주는 익숙한 담당자와 새 지면을 시작할 수 있습니다.</a:t>
            </a:r>
            <a:endParaRPr lang="ko-KR" sz="1200" dirty="0"/>
          </a:p>
        </p:txBody>
      </p:sp>
      <p:sp>
        <p:nvSpPr>
          <p:cNvPr id="43" name="슬라이드 번호 개체 틀 9">
            <a:extLst>
              <a:ext uri="{FF2B5EF4-FFF2-40B4-BE49-F238E27FC236}">
                <a16:creationId xmlns:a16="http://schemas.microsoft.com/office/drawing/2014/main" id="{A93DEC07-3A6F-FFD0-D7B8-44E24CA34DC6}"/>
              </a:ext>
            </a:extLst>
          </p:cNvPr>
          <p:cNvSpPr txBox="1">
            <a:spLocks/>
          </p:cNvSpPr>
          <p:nvPr/>
        </p:nvSpPr>
        <p:spPr>
          <a:xfrm>
            <a:off x="11817185" y="6473987"/>
            <a:ext cx="243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933" b="1" spc="-100">
                <a:ln>
                  <a:solidFill>
                    <a:srgbClr val="0089D0">
                      <a:alpha val="6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KB금융 본문체 Bold" panose="020B0803000000000000" pitchFamily="50" charset="-127"/>
                <a:ea typeface="KB금융 본문체 Bold" panose="020B0803000000000000" pitchFamily="50" charset="-127"/>
                <a:cs typeface="Arial" panose="020B0604020202020204" pitchFamily="34" charset="0"/>
              </a:defRPr>
            </a:lvl1pPr>
            <a:lvl2pPr marL="49784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2pPr>
            <a:lvl3pPr marL="99569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3pPr>
            <a:lvl4pPr marL="149353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4pPr>
            <a:lvl5pPr marL="199138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5pPr>
            <a:lvl6pPr marL="2489225" defTabSz="995690">
              <a:defRPr kumimoji="1">
                <a:latin typeface="맑은 고딕" pitchFamily="50" charset="-127"/>
                <a:ea typeface="굴림" pitchFamily="50" charset="-127"/>
              </a:defRPr>
            </a:lvl6pPr>
            <a:lvl7pPr marL="2987070" defTabSz="995690">
              <a:defRPr kumimoji="1">
                <a:latin typeface="맑은 고딕" pitchFamily="50" charset="-127"/>
                <a:ea typeface="굴림" pitchFamily="50" charset="-127"/>
              </a:defRPr>
            </a:lvl7pPr>
            <a:lvl8pPr marL="3484916" defTabSz="995690">
              <a:defRPr kumimoji="1">
                <a:latin typeface="맑은 고딕" pitchFamily="50" charset="-127"/>
                <a:ea typeface="굴림" pitchFamily="50" charset="-127"/>
              </a:defRPr>
            </a:lvl8pPr>
            <a:lvl9pPr marL="3982761" defTabSz="995690">
              <a:defRPr kumimoji="1">
                <a:latin typeface="맑은 고딕" pitchFamily="50" charset="-127"/>
                <a:ea typeface="굴림" pitchFamily="50" charset="-127"/>
              </a:defRPr>
            </a:lvl9pPr>
          </a:lstStyle>
          <a:p>
            <a:fld id="{7E6EF13C-999B-4B4D-9C4D-1E2C9539AAF0}" type="slidenum">
              <a:rPr lang="ko-KR" altLang="en-US" sz="1000" smtClean="0">
                <a:solidFill>
                  <a:schemeClr val="bg1">
                    <a:lumMod val="50000"/>
                  </a:schemeClr>
                </a:solidFill>
                <a:latin typeface="프리젠테이션 7 Bold" pitchFamily="2" charset="-127"/>
                <a:ea typeface="프리젠테이션 7 Bold" pitchFamily="2" charset="-127"/>
              </a:rPr>
              <a:pPr/>
              <a:t>5</a:t>
            </a:fld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프리젠테이션 7 Bold" pitchFamily="2" charset="-127"/>
              <a:ea typeface="프리젠테이션 7 Bold" pitchFamily="2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4944" y="365760"/>
            <a:ext cx="594360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kern="0" spc="6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LAPL   ·   AD PRODUCT 02</a:t>
            </a:r>
            <a:endParaRPr lang="ko-KR" sz="900" dirty="0"/>
          </a:p>
        </p:txBody>
      </p:sp>
      <p:sp>
        <p:nvSpPr>
          <p:cNvPr id="5" name="Text 1"/>
          <p:cNvSpPr/>
          <p:nvPr/>
        </p:nvSpPr>
        <p:spPr>
          <a:xfrm>
            <a:off x="457200" y="91440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ko-KR" altLang="en-US" sz="2600" kern="0" spc="-6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② 큐레이션 커머스 ㅣ 지금 필요한 것만 보여 준다</a:t>
            </a:r>
            <a:endParaRPr lang="ko-KR" sz="2600" dirty="0"/>
          </a:p>
        </p:txBody>
      </p:sp>
      <p:sp>
        <p:nvSpPr>
          <p:cNvPr id="6" name="Text 2"/>
          <p:cNvSpPr/>
          <p:nvPr/>
        </p:nvSpPr>
        <p:spPr>
          <a:xfrm>
            <a:off x="457200" y="1490472"/>
            <a:ext cx="1051560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ko-KR" altLang="en-US" sz="120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임신주수와 아기 월령이 바뀔 때마다 필요한 물건이 바뀌고, 그 시점을 라플이 알고 있습니다.</a:t>
            </a:r>
            <a:endParaRPr lang="ko-KR" sz="1200" dirty="0"/>
          </a:p>
        </p:txBody>
      </p:sp>
      <p:sp>
        <p:nvSpPr>
          <p:cNvPr id="8" name="Shape 4"/>
          <p:cNvSpPr/>
          <p:nvPr/>
        </p:nvSpPr>
        <p:spPr>
          <a:xfrm>
            <a:off x="457200" y="2185416"/>
            <a:ext cx="2613584" cy="1600200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5"/>
          <p:cNvSpPr/>
          <p:nvPr/>
        </p:nvSpPr>
        <p:spPr>
          <a:xfrm>
            <a:off x="658368" y="2368296"/>
            <a:ext cx="22112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850" kern="0" spc="8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01</a:t>
            </a:r>
            <a:endParaRPr lang="ko-KR" sz="850" dirty="0"/>
          </a:p>
        </p:txBody>
      </p:sp>
      <p:sp>
        <p:nvSpPr>
          <p:cNvPr id="10" name="Text 6"/>
          <p:cNvSpPr/>
          <p:nvPr/>
        </p:nvSpPr>
        <p:spPr>
          <a:xfrm>
            <a:off x="658368" y="2596896"/>
            <a:ext cx="2211248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30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시점 인식</a:t>
            </a:r>
            <a:endParaRPr lang="ko-KR" sz="1300" dirty="0"/>
          </a:p>
        </p:txBody>
      </p:sp>
      <p:sp>
        <p:nvSpPr>
          <p:cNvPr id="11" name="Text 7"/>
          <p:cNvSpPr/>
          <p:nvPr/>
        </p:nvSpPr>
        <p:spPr>
          <a:xfrm>
            <a:off x="658368" y="2935224"/>
            <a:ext cx="2211248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임신 32주 · 생후 6개월</a:t>
            </a:r>
            <a:endParaRPr lang="ko-KR" sz="900" dirty="0"/>
          </a:p>
          <a:p>
            <a:pPr marL="0" indent="0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회원 데이터로 자동 판정</a:t>
            </a:r>
            <a:endParaRPr lang="ko-KR" sz="900" dirty="0"/>
          </a:p>
        </p:txBody>
      </p:sp>
      <p:sp>
        <p:nvSpPr>
          <p:cNvPr id="12" name="Text 8"/>
          <p:cNvSpPr/>
          <p:nvPr/>
        </p:nvSpPr>
        <p:spPr>
          <a:xfrm>
            <a:off x="3070784" y="2830068"/>
            <a:ext cx="27432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500" dirty="0">
                <a:solidFill>
                  <a:srgbClr val="60A5FA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›</a:t>
            </a:r>
            <a:endParaRPr lang="ko-KR" sz="1500" dirty="0"/>
          </a:p>
        </p:txBody>
      </p:sp>
      <p:sp>
        <p:nvSpPr>
          <p:cNvPr id="13" name="Shape 9"/>
          <p:cNvSpPr/>
          <p:nvPr/>
        </p:nvSpPr>
        <p:spPr>
          <a:xfrm>
            <a:off x="3345104" y="2185416"/>
            <a:ext cx="2613584" cy="1600200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0"/>
          <p:cNvSpPr/>
          <p:nvPr/>
        </p:nvSpPr>
        <p:spPr>
          <a:xfrm>
            <a:off x="3546272" y="2368296"/>
            <a:ext cx="22112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850" kern="0" spc="8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02</a:t>
            </a:r>
            <a:endParaRPr lang="ko-KR" sz="850" dirty="0"/>
          </a:p>
        </p:txBody>
      </p:sp>
      <p:sp>
        <p:nvSpPr>
          <p:cNvPr id="15" name="Text 11"/>
          <p:cNvSpPr/>
          <p:nvPr/>
        </p:nvSpPr>
        <p:spPr>
          <a:xfrm>
            <a:off x="3546272" y="2596896"/>
            <a:ext cx="2211248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30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품목 선정</a:t>
            </a:r>
            <a:endParaRPr lang="ko-KR" sz="1300" dirty="0"/>
          </a:p>
        </p:txBody>
      </p:sp>
      <p:sp>
        <p:nvSpPr>
          <p:cNvPr id="16" name="Text 12"/>
          <p:cNvSpPr/>
          <p:nvPr/>
        </p:nvSpPr>
        <p:spPr>
          <a:xfrm>
            <a:off x="3546272" y="2935224"/>
            <a:ext cx="2211248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그 시점에 실제로 필요한</a:t>
            </a:r>
            <a:endParaRPr lang="ko-KR" sz="900" dirty="0"/>
          </a:p>
          <a:p>
            <a:pPr marL="0" indent="0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품목만 남긴다</a:t>
            </a:r>
            <a:endParaRPr lang="ko-KR" sz="900" dirty="0"/>
          </a:p>
        </p:txBody>
      </p:sp>
      <p:sp>
        <p:nvSpPr>
          <p:cNvPr id="17" name="Text 13"/>
          <p:cNvSpPr/>
          <p:nvPr/>
        </p:nvSpPr>
        <p:spPr>
          <a:xfrm>
            <a:off x="5958688" y="2830068"/>
            <a:ext cx="27432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500" dirty="0">
                <a:solidFill>
                  <a:srgbClr val="60A5FA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›</a:t>
            </a:r>
            <a:endParaRPr lang="ko-KR" sz="1500" dirty="0"/>
          </a:p>
        </p:txBody>
      </p:sp>
      <p:sp>
        <p:nvSpPr>
          <p:cNvPr id="18" name="Shape 14"/>
          <p:cNvSpPr/>
          <p:nvPr/>
        </p:nvSpPr>
        <p:spPr>
          <a:xfrm>
            <a:off x="6233008" y="2185416"/>
            <a:ext cx="2613584" cy="1600200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5"/>
          <p:cNvSpPr/>
          <p:nvPr/>
        </p:nvSpPr>
        <p:spPr>
          <a:xfrm>
            <a:off x="6434176" y="2368296"/>
            <a:ext cx="22112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850" kern="0" spc="8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03</a:t>
            </a:r>
            <a:endParaRPr lang="ko-KR" sz="850" dirty="0"/>
          </a:p>
        </p:txBody>
      </p:sp>
      <p:sp>
        <p:nvSpPr>
          <p:cNvPr id="20" name="Text 16"/>
          <p:cNvSpPr/>
          <p:nvPr/>
        </p:nvSpPr>
        <p:spPr>
          <a:xfrm>
            <a:off x="6434176" y="2596896"/>
            <a:ext cx="2211248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30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제안</a:t>
            </a:r>
            <a:endParaRPr lang="ko-KR" sz="1300" dirty="0"/>
          </a:p>
        </p:txBody>
      </p:sp>
      <p:sp>
        <p:nvSpPr>
          <p:cNvPr id="21" name="Text 17"/>
          <p:cNvSpPr/>
          <p:nvPr/>
        </p:nvSpPr>
        <p:spPr>
          <a:xfrm>
            <a:off x="6434176" y="2935224"/>
            <a:ext cx="2211248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제휴 브랜드 상품과</a:t>
            </a:r>
            <a:endParaRPr lang="ko-KR" sz="900" dirty="0"/>
          </a:p>
          <a:p>
            <a:pPr marL="0" indent="0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혜택을 붙여 노출</a:t>
            </a:r>
            <a:endParaRPr lang="ko-KR" sz="900" dirty="0"/>
          </a:p>
        </p:txBody>
      </p:sp>
      <p:sp>
        <p:nvSpPr>
          <p:cNvPr id="22" name="Text 18"/>
          <p:cNvSpPr/>
          <p:nvPr/>
        </p:nvSpPr>
        <p:spPr>
          <a:xfrm>
            <a:off x="8846591" y="2830068"/>
            <a:ext cx="27432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ko-KR" altLang="en-US" sz="1500" dirty="0">
                <a:solidFill>
                  <a:srgbClr val="60A5FA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›</a:t>
            </a:r>
            <a:endParaRPr lang="ko-KR" sz="1500" dirty="0"/>
          </a:p>
        </p:txBody>
      </p:sp>
      <p:sp>
        <p:nvSpPr>
          <p:cNvPr id="23" name="Shape 19"/>
          <p:cNvSpPr/>
          <p:nvPr/>
        </p:nvSpPr>
        <p:spPr>
          <a:xfrm>
            <a:off x="9120911" y="2185416"/>
            <a:ext cx="2613584" cy="1600200"/>
          </a:xfrm>
          <a:prstGeom prst="rect">
            <a:avLst/>
          </a:prstGeom>
          <a:solidFill>
            <a:srgbClr val="1456F0"/>
          </a:solidFill>
          <a:ln w="9525">
            <a:solidFill>
              <a:srgbClr val="1456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0"/>
          <p:cNvSpPr/>
          <p:nvPr/>
        </p:nvSpPr>
        <p:spPr>
          <a:xfrm>
            <a:off x="9322079" y="2368296"/>
            <a:ext cx="2211248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850" kern="0" spc="80" dirty="0">
                <a:solidFill>
                  <a:srgbClr val="E0ECFF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04</a:t>
            </a:r>
            <a:endParaRPr lang="ko-KR" sz="850" dirty="0"/>
          </a:p>
        </p:txBody>
      </p:sp>
      <p:sp>
        <p:nvSpPr>
          <p:cNvPr id="25" name="Text 21"/>
          <p:cNvSpPr/>
          <p:nvPr/>
        </p:nvSpPr>
        <p:spPr>
          <a:xfrm>
            <a:off x="9322079" y="2596896"/>
            <a:ext cx="2211248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300" kern="0" spc="-30" dirty="0">
                <a:solidFill>
                  <a:srgbClr val="FFFFFF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반복</a:t>
            </a:r>
            <a:endParaRPr lang="ko-KR" sz="1300" dirty="0"/>
          </a:p>
        </p:txBody>
      </p:sp>
      <p:sp>
        <p:nvSpPr>
          <p:cNvPr id="26" name="Text 22"/>
          <p:cNvSpPr/>
          <p:nvPr/>
        </p:nvSpPr>
        <p:spPr>
          <a:xfrm>
            <a:off x="9322079" y="2935224"/>
            <a:ext cx="2211248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E0ECFF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소모품은 주기마다</a:t>
            </a:r>
            <a:endParaRPr lang="ko-KR" sz="900" dirty="0"/>
          </a:p>
          <a:p>
            <a:pPr marL="0" indent="0">
              <a:lnSpc>
                <a:spcPts val="1300"/>
              </a:lnSpc>
              <a:buNone/>
            </a:pPr>
            <a:r>
              <a:rPr lang="ko-KR" altLang="en-US" sz="900" dirty="0">
                <a:solidFill>
                  <a:srgbClr val="E0ECFF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다시 돌아온다</a:t>
            </a:r>
            <a:endParaRPr lang="ko-KR" sz="900" dirty="0"/>
          </a:p>
        </p:txBody>
      </p:sp>
      <p:sp>
        <p:nvSpPr>
          <p:cNvPr id="27" name="Shape 23"/>
          <p:cNvSpPr/>
          <p:nvPr/>
        </p:nvSpPr>
        <p:spPr>
          <a:xfrm>
            <a:off x="457200" y="4041648"/>
            <a:ext cx="3612794" cy="129844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4"/>
          <p:cNvSpPr/>
          <p:nvPr/>
        </p:nvSpPr>
        <p:spPr>
          <a:xfrm>
            <a:off x="694944" y="4305935"/>
            <a:ext cx="3137306" cy="3492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2200" kern="0" spc="-8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기저귀 · 분유</a:t>
            </a:r>
            <a:endParaRPr lang="ko-KR" sz="2200" dirty="0"/>
          </a:p>
        </p:txBody>
      </p:sp>
      <p:sp>
        <p:nvSpPr>
          <p:cNvPr id="29" name="Text 25"/>
          <p:cNvSpPr/>
          <p:nvPr/>
        </p:nvSpPr>
        <p:spPr>
          <a:xfrm>
            <a:off x="694944" y="4728337"/>
            <a:ext cx="313730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5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몇 달 주기로 반복 구매되는 품목</a:t>
            </a:r>
            <a:endParaRPr lang="ko-KR" sz="950" dirty="0"/>
          </a:p>
        </p:txBody>
      </p:sp>
      <p:sp>
        <p:nvSpPr>
          <p:cNvPr id="30" name="Shape 26"/>
          <p:cNvSpPr/>
          <p:nvPr/>
        </p:nvSpPr>
        <p:spPr>
          <a:xfrm>
            <a:off x="4289450" y="4041648"/>
            <a:ext cx="3612794" cy="1298448"/>
          </a:xfrm>
          <a:prstGeom prst="rect">
            <a:avLst/>
          </a:prstGeom>
          <a:solidFill>
            <a:srgbClr val="F4F5F7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7"/>
          <p:cNvSpPr/>
          <p:nvPr/>
        </p:nvSpPr>
        <p:spPr>
          <a:xfrm>
            <a:off x="4527194" y="4305935"/>
            <a:ext cx="3137306" cy="3492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2200" kern="0" spc="-8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8년</a:t>
            </a:r>
            <a:endParaRPr lang="ko-KR" sz="2200" dirty="0"/>
          </a:p>
        </p:txBody>
      </p:sp>
      <p:sp>
        <p:nvSpPr>
          <p:cNvPr id="32" name="Text 28"/>
          <p:cNvSpPr/>
          <p:nvPr/>
        </p:nvSpPr>
        <p:spPr>
          <a:xfrm>
            <a:off x="4527194" y="4728337"/>
            <a:ext cx="313730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5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임신부터 초등 입학까지 구매 주기</a:t>
            </a:r>
            <a:endParaRPr lang="ko-KR" sz="950" dirty="0"/>
          </a:p>
        </p:txBody>
      </p:sp>
      <p:sp>
        <p:nvSpPr>
          <p:cNvPr id="33" name="Shape 29"/>
          <p:cNvSpPr/>
          <p:nvPr/>
        </p:nvSpPr>
        <p:spPr>
          <a:xfrm>
            <a:off x="8121701" y="4041648"/>
            <a:ext cx="3612794" cy="1298448"/>
          </a:xfrm>
          <a:prstGeom prst="rect">
            <a:avLst/>
          </a:prstGeom>
          <a:solidFill>
            <a:srgbClr val="1456F0"/>
          </a:solidFill>
          <a:ln w="9525">
            <a:solidFill>
              <a:srgbClr val="1456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4" name="Text 30"/>
          <p:cNvSpPr/>
          <p:nvPr/>
        </p:nvSpPr>
        <p:spPr>
          <a:xfrm>
            <a:off x="8359445" y="4305935"/>
            <a:ext cx="3137306" cy="3492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2200" kern="0" spc="-80" dirty="0">
                <a:solidFill>
                  <a:srgbClr val="FFFFFF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재구매</a:t>
            </a:r>
            <a:endParaRPr lang="ko-KR" sz="2200" dirty="0"/>
          </a:p>
        </p:txBody>
      </p:sp>
      <p:sp>
        <p:nvSpPr>
          <p:cNvPr id="35" name="Text 31"/>
          <p:cNvSpPr/>
          <p:nvPr/>
        </p:nvSpPr>
        <p:spPr>
          <a:xfrm>
            <a:off x="8359445" y="4728337"/>
            <a:ext cx="3137306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ko-KR" altLang="en-US" sz="950" dirty="0">
                <a:solidFill>
                  <a:srgbClr val="FFFFFF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한 번 맞춘 취향이 반복 구매로</a:t>
            </a:r>
            <a:endParaRPr lang="ko-KR" sz="950" dirty="0"/>
          </a:p>
        </p:txBody>
      </p:sp>
      <p:sp>
        <p:nvSpPr>
          <p:cNvPr id="36" name="Shape 32"/>
          <p:cNvSpPr/>
          <p:nvPr/>
        </p:nvSpPr>
        <p:spPr>
          <a:xfrm>
            <a:off x="457200" y="5852160"/>
            <a:ext cx="11277295" cy="411480"/>
          </a:xfrm>
          <a:prstGeom prst="roundRect">
            <a:avLst>
              <a:gd name="adj" fmla="val 9677"/>
            </a:avLst>
          </a:prstGeom>
          <a:solidFill>
            <a:srgbClr val="F0F1F4"/>
          </a:solidFill>
          <a:ln w="1270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79" name="Shape 32"/>
          <p:cNvSpPr/>
          <p:nvPr/>
        </p:nvSpPr>
        <p:spPr>
          <a:xfrm>
            <a:off x="9067556" y="5852160"/>
            <a:ext cx="2666939" cy="411480"/>
          </a:xfrm>
          <a:custGeom>
            <a:avLst/>
            <a:gdLst/>
            <a:ahLst/>
            <a:cxnLst/>
            <a:rect l="0" t="0" r="r" b="b"/>
            <a:pathLst>
              <a:path w="2666939" h="411480">
                <a:moveTo>
                  <a:pt x="411480" y="0"/>
                </a:moveTo>
                <a:lnTo>
                  <a:pt x="2666939" y="0"/>
                </a:lnTo>
                <a:lnTo>
                  <a:pt x="2666939" y="411480"/>
                </a:lnTo>
                <a:lnTo>
                  <a:pt x="0" y="411480"/>
                </a:lnTo>
                <a:close/>
              </a:path>
            </a:pathLst>
          </a:custGeom>
          <a:solidFill>
            <a:srgbClr val="DCDFE6"/>
          </a:solidFill>
          <a:ln w="12700">
            <a:solidFill>
              <a:srgbClr val="E7E9E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3"/>
          <p:cNvSpPr/>
          <p:nvPr/>
        </p:nvSpPr>
        <p:spPr>
          <a:xfrm>
            <a:off x="740664" y="5929884"/>
            <a:ext cx="10710367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ko-KR" altLang="en-US" sz="1200" dirty="0">
                <a:solidFill>
                  <a:srgbClr val="222222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고르는 수고를 대신해 주는 것이 커머스의 가치입니다. 고객이 만족하면, 다음 구매 주기에 다시 돌아옵니다.</a:t>
            </a:r>
            <a:endParaRPr lang="ko-KR" sz="1200" dirty="0"/>
          </a:p>
        </p:txBody>
      </p:sp>
      <p:sp>
        <p:nvSpPr>
          <p:cNvPr id="38" name="슬라이드 번호 개체 틀 9">
            <a:extLst>
              <a:ext uri="{FF2B5EF4-FFF2-40B4-BE49-F238E27FC236}">
                <a16:creationId xmlns:a16="http://schemas.microsoft.com/office/drawing/2014/main" id="{1C23E870-6800-5DF5-2EDB-01FD77FAA766}"/>
              </a:ext>
            </a:extLst>
          </p:cNvPr>
          <p:cNvSpPr txBox="1">
            <a:spLocks/>
          </p:cNvSpPr>
          <p:nvPr/>
        </p:nvSpPr>
        <p:spPr>
          <a:xfrm>
            <a:off x="11817185" y="6473987"/>
            <a:ext cx="243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933" b="1" spc="-100">
                <a:ln>
                  <a:solidFill>
                    <a:srgbClr val="0089D0">
                      <a:alpha val="6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KB금융 본문체 Bold" panose="020B0803000000000000" pitchFamily="50" charset="-127"/>
                <a:ea typeface="KB금융 본문체 Bold" panose="020B0803000000000000" pitchFamily="50" charset="-127"/>
                <a:cs typeface="Arial" panose="020B0604020202020204" pitchFamily="34" charset="0"/>
              </a:defRPr>
            </a:lvl1pPr>
            <a:lvl2pPr marL="49784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2pPr>
            <a:lvl3pPr marL="99569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3pPr>
            <a:lvl4pPr marL="149353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4pPr>
            <a:lvl5pPr marL="199138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5pPr>
            <a:lvl6pPr marL="2489225" defTabSz="995690">
              <a:defRPr kumimoji="1">
                <a:latin typeface="맑은 고딕" pitchFamily="50" charset="-127"/>
                <a:ea typeface="굴림" pitchFamily="50" charset="-127"/>
              </a:defRPr>
            </a:lvl6pPr>
            <a:lvl7pPr marL="2987070" defTabSz="995690">
              <a:defRPr kumimoji="1">
                <a:latin typeface="맑은 고딕" pitchFamily="50" charset="-127"/>
                <a:ea typeface="굴림" pitchFamily="50" charset="-127"/>
              </a:defRPr>
            </a:lvl7pPr>
            <a:lvl8pPr marL="3484916" defTabSz="995690">
              <a:defRPr kumimoji="1">
                <a:latin typeface="맑은 고딕" pitchFamily="50" charset="-127"/>
                <a:ea typeface="굴림" pitchFamily="50" charset="-127"/>
              </a:defRPr>
            </a:lvl8pPr>
            <a:lvl9pPr marL="3982761" defTabSz="995690">
              <a:defRPr kumimoji="1">
                <a:latin typeface="맑은 고딕" pitchFamily="50" charset="-127"/>
                <a:ea typeface="굴림" pitchFamily="50" charset="-127"/>
              </a:defRPr>
            </a:lvl9pPr>
          </a:lstStyle>
          <a:p>
            <a:fld id="{7E6EF13C-999B-4B4D-9C4D-1E2C9539AAF0}" type="slidenum">
              <a:rPr lang="ko-KR" altLang="en-US" sz="1000" smtClean="0">
                <a:solidFill>
                  <a:schemeClr val="bg1">
                    <a:lumMod val="50000"/>
                  </a:schemeClr>
                </a:solidFill>
                <a:latin typeface="프리젠테이션 7 Bold" pitchFamily="2" charset="-127"/>
                <a:ea typeface="프리젠테이션 7 Bold" pitchFamily="2" charset="-127"/>
              </a:rPr>
              <a:pPr/>
              <a:t>6</a:t>
            </a:fld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프리젠테이션 7 Bold" pitchFamily="2" charset="-127"/>
              <a:ea typeface="프리젠테이션 7 Bold" pitchFamily="2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94944" y="365760"/>
            <a:ext cx="594360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kern="0" spc="60" dirty="0">
                <a:solidFill>
                  <a:srgbClr val="8E8E93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LAPL   ·   AD PRODUCT 03</a:t>
            </a:r>
            <a:endParaRPr lang="ko-KR" sz="900" dirty="0"/>
          </a:p>
        </p:txBody>
      </p:sp>
      <p:sp>
        <p:nvSpPr>
          <p:cNvPr id="5" name="Text 1"/>
          <p:cNvSpPr/>
          <p:nvPr/>
        </p:nvSpPr>
        <p:spPr>
          <a:xfrm>
            <a:off x="457200" y="91440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ko-KR" altLang="en-US" sz="2600" kern="0" spc="-6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③ 큐레이션 광고 ㅣ 모수가 아니라 Life Moment 를 판다</a:t>
            </a:r>
            <a:endParaRPr lang="ko-KR" sz="2600" dirty="0"/>
          </a:p>
        </p:txBody>
      </p:sp>
      <p:sp>
        <p:nvSpPr>
          <p:cNvPr id="6" name="Text 2"/>
          <p:cNvSpPr/>
          <p:nvPr/>
        </p:nvSpPr>
        <p:spPr>
          <a:xfrm>
            <a:off x="457200" y="1490472"/>
            <a:ext cx="1051560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ko-KR" altLang="en-US" sz="1200" dirty="0">
                <a:solidFill>
                  <a:srgbClr val="45515E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포털은 검색어를 팔고 SNS 는 관심사 추정을 팝니다. 라플은 회원이 직접 입력한 사실을 팝니다.</a:t>
            </a:r>
            <a:endParaRPr lang="ko-KR" sz="1200" dirty="0"/>
          </a:p>
        </p:txBody>
      </p:sp>
      <p:sp>
        <p:nvSpPr>
          <p:cNvPr id="8" name="Shape 4"/>
          <p:cNvSpPr/>
          <p:nvPr/>
        </p:nvSpPr>
        <p:spPr>
          <a:xfrm>
            <a:off x="457200" y="2185416"/>
            <a:ext cx="11277295" cy="960120"/>
          </a:xfrm>
          <a:prstGeom prst="rect">
            <a:avLst/>
          </a:prstGeom>
          <a:solidFill>
            <a:srgbClr val="1456F0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9" name="Text 5"/>
          <p:cNvSpPr/>
          <p:nvPr/>
        </p:nvSpPr>
        <p:spPr>
          <a:xfrm>
            <a:off x="740664" y="2368296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850" kern="0" spc="90" dirty="0">
                <a:solidFill>
                  <a:srgbClr val="E0ECFF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TARGET</a:t>
            </a:r>
            <a:endParaRPr lang="ko-KR" sz="850" dirty="0"/>
          </a:p>
        </p:txBody>
      </p:sp>
      <p:sp>
        <p:nvSpPr>
          <p:cNvPr id="10" name="Text 6"/>
          <p:cNvSpPr/>
          <p:nvPr/>
        </p:nvSpPr>
        <p:spPr>
          <a:xfrm>
            <a:off x="740664" y="2624328"/>
            <a:ext cx="10710367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700" kern="0" spc="-40" dirty="0">
                <a:solidFill>
                  <a:srgbClr val="FFFFFF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서울 거주 · 임신 32주 · 첫째 출산예정 · 마포구</a:t>
            </a:r>
            <a:endParaRPr lang="ko-KR" sz="1700" dirty="0"/>
          </a:p>
        </p:txBody>
      </p:sp>
      <p:sp>
        <p:nvSpPr>
          <p:cNvPr id="11" name="Shape 7"/>
          <p:cNvSpPr/>
          <p:nvPr/>
        </p:nvSpPr>
        <p:spPr>
          <a:xfrm>
            <a:off x="457200" y="3310128"/>
            <a:ext cx="2654732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Shape 8"/>
          <p:cNvSpPr/>
          <p:nvPr/>
        </p:nvSpPr>
        <p:spPr>
          <a:xfrm>
            <a:off x="457200" y="3310128"/>
            <a:ext cx="32004" cy="960120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3" name="Text 9"/>
          <p:cNvSpPr/>
          <p:nvPr/>
        </p:nvSpPr>
        <p:spPr>
          <a:xfrm>
            <a:off x="676656" y="3474720"/>
            <a:ext cx="225239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15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산후조리원</a:t>
            </a:r>
            <a:endParaRPr lang="ko-KR" sz="1150" dirty="0"/>
          </a:p>
        </p:txBody>
      </p:sp>
      <p:sp>
        <p:nvSpPr>
          <p:cNvPr id="14" name="Text 10"/>
          <p:cNvSpPr/>
          <p:nvPr/>
        </p:nvSpPr>
        <p:spPr>
          <a:xfrm>
            <a:off x="676656" y="3749040"/>
            <a:ext cx="2252396" cy="408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마포구 반경 5km</a:t>
            </a:r>
            <a:endParaRPr lang="ko-KR" sz="900" dirty="0"/>
          </a:p>
          <a:p>
            <a:pPr marL="0" indent="0">
              <a:lnSpc>
                <a:spcPts val="125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지금 예약해야 하는 시기</a:t>
            </a:r>
            <a:endParaRPr lang="ko-KR" sz="900" dirty="0"/>
          </a:p>
        </p:txBody>
      </p:sp>
      <p:sp>
        <p:nvSpPr>
          <p:cNvPr id="15" name="Shape 11"/>
          <p:cNvSpPr/>
          <p:nvPr/>
        </p:nvSpPr>
        <p:spPr>
          <a:xfrm>
            <a:off x="3331388" y="3310128"/>
            <a:ext cx="2654732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2"/>
          <p:cNvSpPr/>
          <p:nvPr/>
        </p:nvSpPr>
        <p:spPr>
          <a:xfrm>
            <a:off x="3331388" y="3310128"/>
            <a:ext cx="32004" cy="960120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3"/>
          <p:cNvSpPr/>
          <p:nvPr/>
        </p:nvSpPr>
        <p:spPr>
          <a:xfrm>
            <a:off x="3550844" y="3474720"/>
            <a:ext cx="225239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15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유모차 · 카시트</a:t>
            </a:r>
            <a:endParaRPr lang="ko-KR" sz="1150" dirty="0"/>
          </a:p>
        </p:txBody>
      </p:sp>
      <p:sp>
        <p:nvSpPr>
          <p:cNvPr id="18" name="Text 14"/>
          <p:cNvSpPr/>
          <p:nvPr/>
        </p:nvSpPr>
        <p:spPr>
          <a:xfrm>
            <a:off x="3550844" y="3749040"/>
            <a:ext cx="2252396" cy="408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출산 준비 목록</a:t>
            </a:r>
            <a:endParaRPr lang="ko-KR" sz="900" dirty="0"/>
          </a:p>
          <a:p>
            <a:pPr marL="0" indent="0">
              <a:lnSpc>
                <a:spcPts val="125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지금 사는 것이 맞는 품목</a:t>
            </a:r>
            <a:endParaRPr lang="ko-KR" sz="900" dirty="0"/>
          </a:p>
        </p:txBody>
      </p:sp>
      <p:sp>
        <p:nvSpPr>
          <p:cNvPr id="19" name="Shape 15"/>
          <p:cNvSpPr/>
          <p:nvPr/>
        </p:nvSpPr>
        <p:spPr>
          <a:xfrm>
            <a:off x="6205576" y="3310128"/>
            <a:ext cx="2654732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6"/>
          <p:cNvSpPr/>
          <p:nvPr/>
        </p:nvSpPr>
        <p:spPr>
          <a:xfrm>
            <a:off x="6205576" y="3310128"/>
            <a:ext cx="32004" cy="960120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7"/>
          <p:cNvSpPr/>
          <p:nvPr/>
        </p:nvSpPr>
        <p:spPr>
          <a:xfrm>
            <a:off x="6425032" y="3474720"/>
            <a:ext cx="225239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15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태아보험</a:t>
            </a:r>
            <a:endParaRPr lang="ko-KR" sz="1150" dirty="0"/>
          </a:p>
        </p:txBody>
      </p:sp>
      <p:sp>
        <p:nvSpPr>
          <p:cNvPr id="22" name="Text 18"/>
          <p:cNvSpPr/>
          <p:nvPr/>
        </p:nvSpPr>
        <p:spPr>
          <a:xfrm>
            <a:off x="6425032" y="3749040"/>
            <a:ext cx="2252396" cy="408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가입 가능 기간 종료 임박</a:t>
            </a:r>
            <a:endParaRPr lang="ko-KR" sz="900" dirty="0"/>
          </a:p>
          <a:p>
            <a:pPr marL="0" indent="0">
              <a:lnSpc>
                <a:spcPts val="125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놓치면 재가입 불가</a:t>
            </a:r>
            <a:endParaRPr lang="ko-KR" sz="900" dirty="0"/>
          </a:p>
        </p:txBody>
      </p:sp>
      <p:sp>
        <p:nvSpPr>
          <p:cNvPr id="23" name="Shape 19"/>
          <p:cNvSpPr/>
          <p:nvPr/>
        </p:nvSpPr>
        <p:spPr>
          <a:xfrm>
            <a:off x="9079763" y="3310128"/>
            <a:ext cx="2654732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0"/>
          <p:cNvSpPr/>
          <p:nvPr/>
        </p:nvSpPr>
        <p:spPr>
          <a:xfrm>
            <a:off x="9079763" y="3310128"/>
            <a:ext cx="32004" cy="960120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1"/>
          <p:cNvSpPr/>
          <p:nvPr/>
        </p:nvSpPr>
        <p:spPr>
          <a:xfrm>
            <a:off x="9299219" y="3474720"/>
            <a:ext cx="225239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150" kern="0" spc="-30" dirty="0">
                <a:solidFill>
                  <a:srgbClr val="222222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출산지원 서비스</a:t>
            </a:r>
            <a:endParaRPr lang="ko-KR" sz="1150" dirty="0"/>
          </a:p>
        </p:txBody>
      </p:sp>
      <p:sp>
        <p:nvSpPr>
          <p:cNvPr id="26" name="Text 22"/>
          <p:cNvSpPr/>
          <p:nvPr/>
        </p:nvSpPr>
        <p:spPr>
          <a:xfrm>
            <a:off x="9299219" y="3749040"/>
            <a:ext cx="2252396" cy="408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산후도우미 정부지원</a:t>
            </a:r>
            <a:endParaRPr lang="ko-KR" sz="900" dirty="0"/>
          </a:p>
          <a:p>
            <a:pPr marL="0" indent="0">
              <a:lnSpc>
                <a:spcPts val="1250"/>
              </a:lnSpc>
              <a:buNone/>
            </a:pPr>
            <a:r>
              <a:rPr lang="ko-KR" altLang="en-US" sz="900" dirty="0">
                <a:solidFill>
                  <a:srgbClr val="45515E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신청 기한 안내</a:t>
            </a:r>
            <a:endParaRPr lang="ko-KR" sz="900" dirty="0"/>
          </a:p>
        </p:txBody>
      </p:sp>
      <p:sp>
        <p:nvSpPr>
          <p:cNvPr id="27" name="Shape 23"/>
          <p:cNvSpPr/>
          <p:nvPr/>
        </p:nvSpPr>
        <p:spPr>
          <a:xfrm>
            <a:off x="457200" y="4498848"/>
            <a:ext cx="11277295" cy="36576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4"/>
          <p:cNvSpPr/>
          <p:nvPr/>
        </p:nvSpPr>
        <p:spPr>
          <a:xfrm>
            <a:off x="640080" y="4572000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950" dirty="0">
                <a:solidFill>
                  <a:srgbClr val="45515E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채널</a:t>
            </a:r>
            <a:endParaRPr lang="ko-KR" sz="950" dirty="0"/>
          </a:p>
        </p:txBody>
      </p:sp>
      <p:sp>
        <p:nvSpPr>
          <p:cNvPr id="29" name="Text 25"/>
          <p:cNvSpPr/>
          <p:nvPr/>
        </p:nvSpPr>
        <p:spPr>
          <a:xfrm>
            <a:off x="3749040" y="4572000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950" dirty="0">
                <a:solidFill>
                  <a:srgbClr val="45515E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무엇을 근거로 하는가</a:t>
            </a:r>
            <a:endParaRPr lang="ko-KR" sz="950" dirty="0"/>
          </a:p>
        </p:txBody>
      </p:sp>
      <p:sp>
        <p:nvSpPr>
          <p:cNvPr id="30" name="Text 26"/>
          <p:cNvSpPr/>
          <p:nvPr/>
        </p:nvSpPr>
        <p:spPr>
          <a:xfrm>
            <a:off x="7772400" y="4572000"/>
            <a:ext cx="3779215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950" dirty="0">
                <a:solidFill>
                  <a:srgbClr val="45515E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한계 / 강점</a:t>
            </a:r>
            <a:endParaRPr lang="ko-KR" sz="950" dirty="0"/>
          </a:p>
        </p:txBody>
      </p:sp>
      <p:sp>
        <p:nvSpPr>
          <p:cNvPr id="31" name="Shape 27"/>
          <p:cNvSpPr/>
          <p:nvPr/>
        </p:nvSpPr>
        <p:spPr>
          <a:xfrm>
            <a:off x="457200" y="4864608"/>
            <a:ext cx="11277295" cy="10973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8"/>
          <p:cNvSpPr/>
          <p:nvPr/>
        </p:nvSpPr>
        <p:spPr>
          <a:xfrm>
            <a:off x="640080" y="4957877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포털 검색광고</a:t>
            </a:r>
            <a:endParaRPr lang="ko-KR" sz="1000" dirty="0"/>
          </a:p>
        </p:txBody>
      </p:sp>
      <p:sp>
        <p:nvSpPr>
          <p:cNvPr id="33" name="Text 29"/>
          <p:cNvSpPr/>
          <p:nvPr/>
        </p:nvSpPr>
        <p:spPr>
          <a:xfrm>
            <a:off x="3749040" y="4957877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검색어 = 관심의 흔적</a:t>
            </a:r>
            <a:endParaRPr lang="ko-KR" sz="1000" dirty="0"/>
          </a:p>
        </p:txBody>
      </p:sp>
      <p:sp>
        <p:nvSpPr>
          <p:cNvPr id="34" name="Text 30"/>
          <p:cNvSpPr/>
          <p:nvPr/>
        </p:nvSpPr>
        <p:spPr>
          <a:xfrm>
            <a:off x="7772400" y="4957877"/>
            <a:ext cx="3779215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이미 찾고 있는 사람에게만</a:t>
            </a:r>
            <a:endParaRPr lang="ko-KR" sz="1000" dirty="0"/>
          </a:p>
        </p:txBody>
      </p:sp>
      <p:sp>
        <p:nvSpPr>
          <p:cNvPr id="35" name="Shape 31"/>
          <p:cNvSpPr/>
          <p:nvPr/>
        </p:nvSpPr>
        <p:spPr>
          <a:xfrm>
            <a:off x="457200" y="5259629"/>
            <a:ext cx="11277295" cy="7315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6" name="Text 32"/>
          <p:cNvSpPr/>
          <p:nvPr/>
        </p:nvSpPr>
        <p:spPr>
          <a:xfrm>
            <a:off x="640080" y="5349240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SNS 타겟광고</a:t>
            </a:r>
            <a:endParaRPr lang="ko-KR" sz="1000" dirty="0"/>
          </a:p>
        </p:txBody>
      </p:sp>
      <p:sp>
        <p:nvSpPr>
          <p:cNvPr id="37" name="Text 33"/>
          <p:cNvSpPr/>
          <p:nvPr/>
        </p:nvSpPr>
        <p:spPr>
          <a:xfrm>
            <a:off x="3749040" y="5349240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행동 기반 추정</a:t>
            </a:r>
            <a:endParaRPr lang="ko-KR" sz="1000" dirty="0"/>
          </a:p>
        </p:txBody>
      </p:sp>
      <p:sp>
        <p:nvSpPr>
          <p:cNvPr id="38" name="Text 34"/>
          <p:cNvSpPr/>
          <p:nvPr/>
        </p:nvSpPr>
        <p:spPr>
          <a:xfrm>
            <a:off x="7772400" y="5349240"/>
            <a:ext cx="3779215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000" dirty="0">
                <a:solidFill>
                  <a:srgbClr val="222222"/>
                </a:solidFill>
                <a:latin typeface="Freesentation 4 Regular" pitchFamily="34" charset="0"/>
                <a:ea typeface="Freesentation 4 Regular" pitchFamily="34" charset="-122"/>
                <a:cs typeface="Freesentation 4 Regular" pitchFamily="34" charset="-120"/>
              </a:rPr>
              <a:t>틀릴 수 있는 추정값</a:t>
            </a:r>
            <a:endParaRPr lang="ko-KR" sz="1000" dirty="0"/>
          </a:p>
        </p:txBody>
      </p:sp>
      <p:sp>
        <p:nvSpPr>
          <p:cNvPr id="39" name="Shape 35"/>
          <p:cNvSpPr/>
          <p:nvPr/>
        </p:nvSpPr>
        <p:spPr>
          <a:xfrm>
            <a:off x="457200" y="5650992"/>
            <a:ext cx="11277295" cy="7315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0" name="Shape 36"/>
          <p:cNvSpPr/>
          <p:nvPr/>
        </p:nvSpPr>
        <p:spPr>
          <a:xfrm>
            <a:off x="457200" y="5658307"/>
            <a:ext cx="11277295" cy="384048"/>
          </a:xfrm>
          <a:prstGeom prst="rect">
            <a:avLst/>
          </a:prstGeom>
          <a:solidFill>
            <a:srgbClr val="E0ECFF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7"/>
          <p:cNvSpPr/>
          <p:nvPr/>
        </p:nvSpPr>
        <p:spPr>
          <a:xfrm>
            <a:off x="640080" y="5740603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00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라플 큐레이션 광고</a:t>
            </a:r>
            <a:endParaRPr lang="ko-KR" sz="1000" dirty="0"/>
          </a:p>
        </p:txBody>
      </p:sp>
      <p:sp>
        <p:nvSpPr>
          <p:cNvPr id="42" name="Text 38"/>
          <p:cNvSpPr/>
          <p:nvPr/>
        </p:nvSpPr>
        <p:spPr>
          <a:xfrm>
            <a:off x="3749040" y="5740603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00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회원이 입력한 사실</a:t>
            </a:r>
            <a:endParaRPr lang="ko-KR" sz="1000" dirty="0"/>
          </a:p>
        </p:txBody>
      </p:sp>
      <p:sp>
        <p:nvSpPr>
          <p:cNvPr id="43" name="Text 39"/>
          <p:cNvSpPr/>
          <p:nvPr/>
        </p:nvSpPr>
        <p:spPr>
          <a:xfrm>
            <a:off x="7772400" y="5740603"/>
            <a:ext cx="3779215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ko-KR" altLang="en-US" sz="1000" dirty="0">
                <a:solidFill>
                  <a:srgbClr val="1456F0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Audience 가 아니라 Life Moment 를 판다</a:t>
            </a:r>
            <a:endParaRPr lang="ko-KR" sz="1000" dirty="0"/>
          </a:p>
        </p:txBody>
      </p:sp>
      <p:sp>
        <p:nvSpPr>
          <p:cNvPr id="44" name="Shape 40"/>
          <p:cNvSpPr/>
          <p:nvPr/>
        </p:nvSpPr>
        <p:spPr>
          <a:xfrm>
            <a:off x="457200" y="6042355"/>
            <a:ext cx="11277295" cy="7315"/>
          </a:xfrm>
          <a:prstGeom prst="rect">
            <a:avLst/>
          </a:prstGeom>
          <a:solidFill>
            <a:srgbClr val="E5E7EB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5" name="슬라이드 번호 개체 틀 9">
            <a:extLst>
              <a:ext uri="{FF2B5EF4-FFF2-40B4-BE49-F238E27FC236}">
                <a16:creationId xmlns:a16="http://schemas.microsoft.com/office/drawing/2014/main" id="{00DD5970-555F-7956-F038-F2088EA6C743}"/>
              </a:ext>
            </a:extLst>
          </p:cNvPr>
          <p:cNvSpPr txBox="1">
            <a:spLocks/>
          </p:cNvSpPr>
          <p:nvPr/>
        </p:nvSpPr>
        <p:spPr>
          <a:xfrm>
            <a:off x="11817185" y="6473987"/>
            <a:ext cx="243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ctr">
              <a:defRPr sz="933" b="1" spc="-100">
                <a:ln>
                  <a:solidFill>
                    <a:srgbClr val="0089D0">
                      <a:alpha val="6000"/>
                    </a:srgbClr>
                  </a:solidFill>
                </a:ln>
                <a:solidFill>
                  <a:schemeClr val="bg2">
                    <a:lumMod val="10000"/>
                  </a:schemeClr>
                </a:solidFill>
                <a:latin typeface="KB금융 본문체 Bold" panose="020B0803000000000000" pitchFamily="50" charset="-127"/>
                <a:ea typeface="KB금융 본문체 Bold" panose="020B0803000000000000" pitchFamily="50" charset="-127"/>
                <a:cs typeface="Arial" panose="020B0604020202020204" pitchFamily="34" charset="0"/>
              </a:defRPr>
            </a:lvl1pPr>
            <a:lvl2pPr marL="49784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2pPr>
            <a:lvl3pPr marL="99569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3pPr>
            <a:lvl4pPr marL="1493535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4pPr>
            <a:lvl5pPr marL="1991380" fontAlgn="base">
              <a:spcBef>
                <a:spcPct val="0"/>
              </a:spcBef>
              <a:spcAft>
                <a:spcPct val="0"/>
              </a:spcAft>
              <a:defRPr kumimoji="1">
                <a:latin typeface="맑은 고딕" pitchFamily="50" charset="-127"/>
                <a:ea typeface="굴림" pitchFamily="50" charset="-127"/>
              </a:defRPr>
            </a:lvl5pPr>
            <a:lvl6pPr marL="2489225" defTabSz="995690">
              <a:defRPr kumimoji="1">
                <a:latin typeface="맑은 고딕" pitchFamily="50" charset="-127"/>
                <a:ea typeface="굴림" pitchFamily="50" charset="-127"/>
              </a:defRPr>
            </a:lvl6pPr>
            <a:lvl7pPr marL="2987070" defTabSz="995690">
              <a:defRPr kumimoji="1">
                <a:latin typeface="맑은 고딕" pitchFamily="50" charset="-127"/>
                <a:ea typeface="굴림" pitchFamily="50" charset="-127"/>
              </a:defRPr>
            </a:lvl7pPr>
            <a:lvl8pPr marL="3484916" defTabSz="995690">
              <a:defRPr kumimoji="1">
                <a:latin typeface="맑은 고딕" pitchFamily="50" charset="-127"/>
                <a:ea typeface="굴림" pitchFamily="50" charset="-127"/>
              </a:defRPr>
            </a:lvl8pPr>
            <a:lvl9pPr marL="3982761" defTabSz="995690">
              <a:defRPr kumimoji="1">
                <a:latin typeface="맑은 고딕" pitchFamily="50" charset="-127"/>
                <a:ea typeface="굴림" pitchFamily="50" charset="-127"/>
              </a:defRPr>
            </a:lvl9pPr>
          </a:lstStyle>
          <a:p>
            <a:fld id="{7E6EF13C-999B-4B4D-9C4D-1E2C9539AAF0}" type="slidenum">
              <a:rPr lang="ko-KR" altLang="en-US" sz="1000" smtClean="0">
                <a:solidFill>
                  <a:schemeClr val="bg1">
                    <a:lumMod val="50000"/>
                  </a:schemeClr>
                </a:solidFill>
                <a:latin typeface="프리젠테이션 7 Bold" pitchFamily="2" charset="-127"/>
                <a:ea typeface="프리젠테이션 7 Bold" pitchFamily="2" charset="-127"/>
              </a:rPr>
              <a:pPr/>
              <a:t>7</a:t>
            </a:fld>
            <a:endParaRPr lang="ko-KR" altLang="en-US" sz="1000" dirty="0">
              <a:solidFill>
                <a:schemeClr val="bg1">
                  <a:lumMod val="50000"/>
                </a:schemeClr>
              </a:solidFill>
              <a:latin typeface="프리젠테이션 7 Bold" pitchFamily="2" charset="-127"/>
              <a:ea typeface="프리젠테이션 7 Bold" pitchFamily="2" charset="-12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E25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4" name="Text 1"/>
          <p:cNvSpPr/>
          <p:nvPr/>
        </p:nvSpPr>
        <p:spPr>
          <a:xfrm>
            <a:off x="694944" y="365760"/>
            <a:ext cx="594360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00" kern="0" spc="60" dirty="0">
                <a:solidFill>
                  <a:srgbClr val="788798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LAPL   ·   CONTACT</a:t>
            </a:r>
            <a:endParaRPr lang="ko-KR" sz="900" dirty="0"/>
          </a:p>
        </p:txBody>
      </p:sp>
      <p:sp>
        <p:nvSpPr>
          <p:cNvPr id="7" name="Text 3"/>
          <p:cNvSpPr/>
          <p:nvPr/>
        </p:nvSpPr>
        <p:spPr>
          <a:xfrm>
            <a:off x="457200" y="1417320"/>
            <a:ext cx="11277295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950" kern="0" spc="120" dirty="0">
                <a:solidFill>
                  <a:srgbClr val="6EA5FA"/>
                </a:solidFill>
                <a:latin typeface="Freesentation 6 SemiBold" pitchFamily="34" charset="0"/>
                <a:ea typeface="Freesentation 6 SemiBold" pitchFamily="34" charset="-122"/>
                <a:cs typeface="Freesentation 6 SemiBold" pitchFamily="34" charset="-120"/>
              </a:rPr>
              <a:t>LAPL HOLDINGS · PARTNERSHIP</a:t>
            </a:r>
            <a:endParaRPr lang="ko-KR" sz="950" dirty="0"/>
          </a:p>
        </p:txBody>
      </p:sp>
      <p:sp>
        <p:nvSpPr>
          <p:cNvPr id="8" name="Text 4"/>
          <p:cNvSpPr/>
          <p:nvPr/>
        </p:nvSpPr>
        <p:spPr>
          <a:xfrm>
            <a:off x="457200" y="1801368"/>
            <a:ext cx="11277295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500"/>
              </a:lnSpc>
              <a:buNone/>
            </a:pPr>
            <a:r>
              <a:rPr lang="ko-KR" altLang="en-US" sz="3600" kern="0" spc="-120" dirty="0">
                <a:solidFill>
                  <a:srgbClr val="FFFFFF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16년의 신뢰 위에</a:t>
            </a:r>
            <a:endParaRPr lang="ko-KR" sz="3600" dirty="0"/>
          </a:p>
          <a:p>
            <a:pPr marL="0" indent="0">
              <a:lnSpc>
                <a:spcPts val="4500"/>
              </a:lnSpc>
              <a:buNone/>
            </a:pPr>
            <a:r>
              <a:rPr lang="ko-KR" altLang="en-US" sz="3600" kern="0" spc="-120" dirty="0">
                <a:solidFill>
                  <a:srgbClr val="FFFFFF"/>
                </a:solidFill>
                <a:latin typeface="Freesentation 7 Bold" pitchFamily="34" charset="0"/>
                <a:ea typeface="Freesentation 7 Bold" pitchFamily="34" charset="-122"/>
                <a:cs typeface="Freesentation 7 Bold" pitchFamily="34" charset="-120"/>
              </a:rPr>
              <a:t>대한민국 가족의 다음 10년을 연결합니다</a:t>
            </a:r>
            <a:endParaRPr lang="ko-KR" sz="3600" dirty="0"/>
          </a:p>
        </p:txBody>
      </p:sp>
      <p:sp>
        <p:nvSpPr>
          <p:cNvPr id="9" name="Shape 5"/>
          <p:cNvSpPr/>
          <p:nvPr/>
        </p:nvSpPr>
        <p:spPr>
          <a:xfrm>
            <a:off x="457200" y="3182112"/>
            <a:ext cx="685800" cy="36576"/>
          </a:xfrm>
          <a:prstGeom prst="rect">
            <a:avLst/>
          </a:prstGeom>
          <a:solidFill>
            <a:srgbClr val="60A5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0" name="Text 6"/>
          <p:cNvSpPr/>
          <p:nvPr/>
        </p:nvSpPr>
        <p:spPr>
          <a:xfrm>
            <a:off x="457200" y="347472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ko-KR" altLang="en-US" sz="1300" dirty="0">
                <a:solidFill>
                  <a:srgbClr val="AFBCCD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MEDIA → DATA → COMMERCE → FINANCE — 회원 한 명이 네 개의 축을 모두 지나갑니다.</a:t>
            </a:r>
            <a:endParaRPr lang="ko-KR" sz="1300" dirty="0"/>
          </a:p>
        </p:txBody>
      </p:sp>
      <p:sp>
        <p:nvSpPr>
          <p:cNvPr id="23" name="Text 19"/>
          <p:cNvSpPr/>
          <p:nvPr/>
        </p:nvSpPr>
        <p:spPr>
          <a:xfrm>
            <a:off x="457200" y="5961888"/>
            <a:ext cx="11277295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ko-KR" altLang="en-US" sz="1050" dirty="0">
                <a:solidFill>
                  <a:srgbClr val="CDD6E0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제휴 문의 ㅣ 라플홀딩스(주) 최규삼 </a:t>
            </a:r>
            <a:r>
              <a:rPr lang="en-US" altLang="ko-KR" sz="1050" dirty="0">
                <a:solidFill>
                  <a:srgbClr val="CDD6E0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l </a:t>
            </a:r>
            <a:r>
              <a:rPr lang="ko-KR" altLang="en-US" sz="1050" dirty="0">
                <a:solidFill>
                  <a:srgbClr val="CDD6E0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 </a:t>
            </a:r>
            <a:r>
              <a:rPr lang="en-US" altLang="ko-KR" sz="1050" dirty="0">
                <a:solidFill>
                  <a:srgbClr val="CDD6E0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ks.choi@lifenplanner.com l </a:t>
            </a:r>
            <a:r>
              <a:rPr lang="ko-KR" altLang="en-US" sz="1050" dirty="0">
                <a:solidFill>
                  <a:srgbClr val="CDD6E0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☎1544-4572 ㅣ lapl.co.kr ㅣ </a:t>
            </a:r>
            <a:r>
              <a:rPr lang="en-US" altLang="ko-KR" sz="1050" dirty="0">
                <a:solidFill>
                  <a:srgbClr val="CDD6E0"/>
                </a:solidFill>
                <a:latin typeface="Freesentation 5 Medium" pitchFamily="34" charset="0"/>
                <a:ea typeface="Freesentation 5 Medium" pitchFamily="34" charset="-122"/>
                <a:cs typeface="Freesentation 5 Medium" pitchFamily="34" charset="-120"/>
              </a:rPr>
              <a:t>babynews@ibabynews.com</a:t>
            </a:r>
            <a:endParaRPr lang="ko-KR" sz="1050" dirty="0"/>
          </a:p>
        </p:txBody>
      </p:sp>
      <p:pic>
        <p:nvPicPr>
          <p:cNvPr id="5" name="Image 0" descr="C:\Users\user\AppData\Local\Temp\claude\C--LAPL\d0853275-b06d-4852-a679-68657ea30105\scratchpad\ir2\assets\square.png">
            <a:extLst>
              <a:ext uri="{FF2B5EF4-FFF2-40B4-BE49-F238E27FC236}">
                <a16:creationId xmlns:a16="http://schemas.microsoft.com/office/drawing/2014/main" id="{4F3D034B-7907-AEE0-2714-C80DCD7C7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16" y="338328"/>
            <a:ext cx="252676" cy="252676"/>
          </a:xfrm>
          <a:prstGeom prst="rect">
            <a:avLst/>
          </a:prstGeom>
        </p:spPr>
      </p:pic>
      <p:pic>
        <p:nvPicPr>
          <p:cNvPr id="24" name="Image 1" descr="gen-dedup-f87a96ce282ba9adf7a80bd45d329be7.png">
            <a:extLst>
              <a:ext uri="{FF2B5EF4-FFF2-40B4-BE49-F238E27FC236}">
                <a16:creationId xmlns:a16="http://schemas.microsoft.com/office/drawing/2014/main" id="{F658C1E9-DB88-A184-AA66-E382C13DF7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07884" y="-671402"/>
            <a:ext cx="5715000" cy="5715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865</Words>
  <Application>Microsoft Office PowerPoint</Application>
  <PresentationFormat>와이드스크린</PresentationFormat>
  <Paragraphs>176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Freesentation 4 Regular</vt:lpstr>
      <vt:lpstr>Freesentation 5 Medium</vt:lpstr>
      <vt:lpstr>Freesentation 6 SemiBold</vt:lpstr>
      <vt:lpstr>Freesentation 7 Bold</vt:lpstr>
      <vt:lpstr>Freesentation 8 ExtraBold</vt:lpstr>
      <vt:lpstr>프리젠테이션 7 Bold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라플홀딩스(주)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LAPL 투자제안서</dc:title>
  <dc:subject>PptxGenJS Presentation</dc:subject>
  <dc:creator>라플홀딩스(주)</dc:creator>
  <cp:lastModifiedBy>LAPL 라플사업단</cp:lastModifiedBy>
  <cp:revision>15</cp:revision>
  <dcterms:created xsi:type="dcterms:W3CDTF">2026-09-02T02:53:50Z</dcterms:created>
  <dcterms:modified xsi:type="dcterms:W3CDTF">2026-09-10T01:25:04Z</dcterms:modified>
</cp:coreProperties>
</file>